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60" r:id="rId4"/>
    <p:sldId id="266" r:id="rId5"/>
    <p:sldId id="277" r:id="rId6"/>
    <p:sldId id="278" r:id="rId7"/>
    <p:sldId id="269" r:id="rId8"/>
    <p:sldId id="276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0E"/>
    <a:srgbClr val="FCD8BA"/>
    <a:srgbClr val="FBC69B"/>
    <a:srgbClr val="99F34C"/>
    <a:srgbClr val="008DD5"/>
    <a:srgbClr val="FFB3B3"/>
    <a:srgbClr val="FF8181"/>
    <a:srgbClr val="FFEFEF"/>
    <a:srgbClr val="FFE1E1"/>
    <a:srgbClr val="FFC5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97A78-45FC-4A1D-9ABF-56E997158BE6}" type="datetimeFigureOut">
              <a:rPr lang="de-DE" smtClean="0"/>
              <a:pPr/>
              <a:t>19.04.2012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389F-2700-4623-9EBE-6622E78BD5B8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3389F-2700-4623-9EBE-6622E78BD5B8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3389F-2700-4623-9EBE-6622E78BD5B8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5D25C50-6B32-4952-8425-CA0B42242DE8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155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4104" name="Text Box 8"/>
          <p:cNvSpPr txBox="1">
            <a:spLocks noChangeArrowheads="1"/>
          </p:cNvSpPr>
          <p:nvPr userDrawn="1"/>
        </p:nvSpPr>
        <p:spPr bwMode="auto">
          <a:xfrm>
            <a:off x="8201025" y="6453188"/>
            <a:ext cx="615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fld id="{A102CBA7-22CE-4FF9-9F98-D448F480C173}" type="slidenum">
              <a:rPr lang="en-US" sz="1400"/>
              <a:pPr algn="ctr"/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1961236" y="2640013"/>
            <a:ext cx="52453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dirty="0" smtClean="0">
                <a:solidFill>
                  <a:srgbClr val="008DD5"/>
                </a:solidFill>
              </a:rPr>
              <a:t>ICMB @ Geuvadis</a:t>
            </a:r>
          </a:p>
          <a:p>
            <a:pPr algn="ctr" eaLnBrk="0" hangingPunct="0"/>
            <a:r>
              <a:rPr lang="en-US" sz="2800" dirty="0" smtClean="0">
                <a:solidFill>
                  <a:srgbClr val="008DD5"/>
                </a:solidFill>
              </a:rPr>
              <a:t>achievements and contributions</a:t>
            </a:r>
            <a:endParaRPr lang="en-US" sz="2800" dirty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2690688" y="3798888"/>
            <a:ext cx="37626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Robert Häsler</a:t>
            </a:r>
            <a:r>
              <a:rPr lang="en-US" smtClean="0"/>
              <a:t>, functional </a:t>
            </a:r>
            <a:r>
              <a:rPr lang="en-US" dirty="0" smtClean="0"/>
              <a:t>genomics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3401893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achievements</a:t>
            </a:r>
          </a:p>
          <a:p>
            <a:r>
              <a:rPr lang="en-US" dirty="0" smtClean="0"/>
              <a:t>mRNA &amp; miRNA sequencing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43000" y="2058988"/>
            <a:ext cx="5208707" cy="2169825"/>
            <a:chOff x="1143000" y="2058988"/>
            <a:chExt cx="5208707" cy="2169825"/>
          </a:xfrm>
        </p:grpSpPr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1447800" y="2058988"/>
              <a:ext cx="4903907" cy="2169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tabLst>
                  <a:tab pos="271463" algn="l"/>
                </a:tabLst>
              </a:pPr>
              <a:r>
                <a:rPr lang="en-US" u="sng" dirty="0" smtClean="0"/>
                <a:t>mRNA</a:t>
              </a:r>
            </a:p>
            <a:p>
              <a:pPr>
                <a:lnSpc>
                  <a:spcPct val="150000"/>
                </a:lnSpc>
                <a:tabLst>
                  <a:tab pos="271463" algn="l"/>
                </a:tabLst>
              </a:pPr>
              <a:r>
                <a:rPr lang="en-US" dirty="0" smtClean="0"/>
                <a:t>72 samples sequenced</a:t>
              </a:r>
            </a:p>
            <a:p>
              <a:pPr>
                <a:lnSpc>
                  <a:spcPct val="150000"/>
                </a:lnSpc>
                <a:tabLst>
                  <a:tab pos="271463" algn="l"/>
                </a:tabLst>
              </a:pPr>
              <a:r>
                <a:rPr lang="en-US" u="sng" dirty="0" smtClean="0"/>
                <a:t>miRNA</a:t>
              </a:r>
            </a:p>
            <a:p>
              <a:pPr>
                <a:lnSpc>
                  <a:spcPct val="150000"/>
                </a:lnSpc>
                <a:tabLst>
                  <a:tab pos="271463" algn="l"/>
                </a:tabLst>
              </a:pPr>
              <a:r>
                <a:rPr lang="en-US" smtClean="0"/>
                <a:t>24/72 samples already </a:t>
              </a:r>
              <a:r>
                <a:rPr lang="en-US" dirty="0" smtClean="0"/>
                <a:t>sequenced</a:t>
              </a:r>
            </a:p>
            <a:p>
              <a:pPr>
                <a:lnSpc>
                  <a:spcPct val="150000"/>
                </a:lnSpc>
                <a:tabLst>
                  <a:tab pos="271463" algn="l"/>
                </a:tabLst>
              </a:pPr>
              <a:r>
                <a:rPr lang="en-US" smtClean="0"/>
                <a:t>high </a:t>
              </a:r>
              <a:r>
                <a:rPr lang="en-US" dirty="0" smtClean="0"/>
                <a:t>(rank) similarities of results </a:t>
              </a:r>
              <a:r>
                <a:rPr lang="en-US" smtClean="0"/>
                <a:t>between sites</a:t>
              </a:r>
              <a:endParaRPr lang="en-US" dirty="0" smtClean="0"/>
            </a:p>
          </p:txBody>
        </p:sp>
        <p:sp>
          <p:nvSpPr>
            <p:cNvPr id="9" name="Freeform 8"/>
            <p:cNvSpPr/>
            <p:nvPr/>
          </p:nvSpPr>
          <p:spPr>
            <a:xfrm rot="5400000">
              <a:off x="1129069" y="2604732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0092D2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>
                <a:latin typeface="Arial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rot="5400000">
              <a:off x="1129069" y="3466179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1"/>
            <p:cNvSpPr/>
            <p:nvPr/>
          </p:nvSpPr>
          <p:spPr>
            <a:xfrm rot="5400000">
              <a:off x="1129069" y="3873656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981200"/>
            <a:ext cx="2600325" cy="861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952520"/>
            <a:ext cx="2590800" cy="85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/>
          <p:cNvGrpSpPr/>
          <p:nvPr/>
        </p:nvGrpSpPr>
        <p:grpSpPr>
          <a:xfrm>
            <a:off x="2511833" y="2362200"/>
            <a:ext cx="4267200" cy="4114800"/>
            <a:chOff x="2438400" y="2362200"/>
            <a:chExt cx="4267200" cy="4114800"/>
          </a:xfrm>
        </p:grpSpPr>
        <p:sp>
          <p:nvSpPr>
            <p:cNvPr id="82" name="Rectangle 81"/>
            <p:cNvSpPr/>
            <p:nvPr/>
          </p:nvSpPr>
          <p:spPr>
            <a:xfrm>
              <a:off x="2438400" y="2362200"/>
              <a:ext cx="1981200" cy="4114800"/>
            </a:xfrm>
            <a:prstGeom prst="rect">
              <a:avLst/>
            </a:prstGeom>
            <a:solidFill>
              <a:srgbClr val="FCD8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smtClean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724400" y="2362200"/>
              <a:ext cx="1981200" cy="4114800"/>
            </a:xfrm>
            <a:prstGeom prst="rect">
              <a:avLst/>
            </a:prstGeom>
            <a:solidFill>
              <a:srgbClr val="FCD8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smtClean="0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225833" y="1676400"/>
            <a:ext cx="6553200" cy="685800"/>
          </a:xfrm>
          <a:prstGeom prst="rect">
            <a:avLst/>
          </a:prstGeom>
          <a:solidFill>
            <a:srgbClr val="FCD8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556646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potential contributions (I)</a:t>
            </a:r>
          </a:p>
          <a:p>
            <a:r>
              <a:rPr lang="en-US" dirty="0" smtClean="0"/>
              <a:t>nTARs workflow (</a:t>
            </a:r>
            <a:r>
              <a:rPr lang="en-US" u="sng" dirty="0" smtClean="0"/>
              <a:t>n</a:t>
            </a:r>
            <a:r>
              <a:rPr lang="en-US" dirty="0" smtClean="0"/>
              <a:t>ovel </a:t>
            </a:r>
            <a:r>
              <a:rPr lang="en-US" u="sng" dirty="0" smtClean="0"/>
              <a:t>t</a:t>
            </a:r>
            <a:r>
              <a:rPr lang="en-US" dirty="0" smtClean="0"/>
              <a:t>ranscriptional </a:t>
            </a:r>
            <a:r>
              <a:rPr lang="en-US" u="sng" dirty="0" smtClean="0"/>
              <a:t>a</a:t>
            </a:r>
            <a:r>
              <a:rPr lang="en-US" dirty="0" smtClean="0"/>
              <a:t>ctive </a:t>
            </a:r>
            <a:r>
              <a:rPr lang="en-US" u="sng" dirty="0" smtClean="0"/>
              <a:t>r</a:t>
            </a:r>
            <a:r>
              <a:rPr lang="en-US" dirty="0" smtClean="0"/>
              <a:t>egion)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302033" y="1828800"/>
            <a:ext cx="6400800" cy="388258"/>
            <a:chOff x="228600" y="1828800"/>
            <a:chExt cx="6400800" cy="388258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2514600" y="18288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covered regions</a:t>
              </a:r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4800600" y="1828800"/>
              <a:ext cx="1828800" cy="388258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known?</a:t>
              </a: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28600" y="18288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mapping</a:t>
              </a:r>
            </a:p>
          </p:txBody>
        </p:sp>
        <p:sp>
          <p:nvSpPr>
            <p:cNvPr id="47" name="Pentagon 46"/>
            <p:cNvSpPr/>
            <p:nvPr/>
          </p:nvSpPr>
          <p:spPr>
            <a:xfrm>
              <a:off x="2133600" y="18288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Pentagon 47"/>
            <p:cNvSpPr/>
            <p:nvPr/>
          </p:nvSpPr>
          <p:spPr>
            <a:xfrm>
              <a:off x="4419600" y="18288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705396" y="1828800"/>
            <a:ext cx="2283437" cy="381000"/>
            <a:chOff x="6631963" y="1828800"/>
            <a:chExt cx="2283437" cy="381000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7086600" y="1828800"/>
              <a:ext cx="1828800" cy="381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no nTar</a:t>
              </a:r>
            </a:p>
          </p:txBody>
        </p:sp>
        <p:sp>
          <p:nvSpPr>
            <p:cNvPr id="49" name="Pentagon 48"/>
            <p:cNvSpPr/>
            <p:nvPr/>
          </p:nvSpPr>
          <p:spPr>
            <a:xfrm>
              <a:off x="6705600" y="18288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69D80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631963" y="1872503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yes</a:t>
              </a:r>
              <a:endParaRPr lang="en-US" sz="1200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874033" y="2254196"/>
            <a:ext cx="1828800" cy="793804"/>
            <a:chOff x="4800600" y="2254196"/>
            <a:chExt cx="1828800" cy="793804"/>
          </a:xfrm>
        </p:grpSpPr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4800600" y="2674374"/>
              <a:ext cx="1828800" cy="373626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sequence QC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86453" y="2254196"/>
              <a:ext cx="5032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no</a:t>
              </a:r>
              <a:endParaRPr lang="en-US" sz="1200" dirty="0"/>
            </a:p>
          </p:txBody>
        </p:sp>
        <p:sp>
          <p:nvSpPr>
            <p:cNvPr id="51" name="Pentagon 50"/>
            <p:cNvSpPr/>
            <p:nvPr/>
          </p:nvSpPr>
          <p:spPr>
            <a:xfrm rot="5400000">
              <a:off x="5600700" y="22479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6697445" y="2667000"/>
            <a:ext cx="2291388" cy="381000"/>
            <a:chOff x="6624012" y="2667000"/>
            <a:chExt cx="2291388" cy="381000"/>
          </a:xfrm>
        </p:grpSpPr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7086600" y="2674257"/>
              <a:ext cx="1828800" cy="3737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discard hit</a:t>
              </a:r>
            </a:p>
          </p:txBody>
        </p:sp>
        <p:sp>
          <p:nvSpPr>
            <p:cNvPr id="52" name="Pentagon 51"/>
            <p:cNvSpPr/>
            <p:nvPr/>
          </p:nvSpPr>
          <p:spPr>
            <a:xfrm>
              <a:off x="6705600" y="26670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24012" y="2711396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bad</a:t>
              </a:r>
              <a:endParaRPr lang="en-US" sz="1200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588033" y="3103657"/>
            <a:ext cx="4114800" cy="782543"/>
            <a:chOff x="2514600" y="3103657"/>
            <a:chExt cx="4114800" cy="782543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2514600" y="3505200"/>
              <a:ext cx="4114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linked to known exon/other nTar?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62600" y="3103657"/>
              <a:ext cx="468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OK</a:t>
              </a:r>
              <a:endParaRPr lang="en-US" sz="1200" dirty="0"/>
            </a:p>
          </p:txBody>
        </p:sp>
        <p:sp>
          <p:nvSpPr>
            <p:cNvPr id="54" name="Pentagon 53"/>
            <p:cNvSpPr/>
            <p:nvPr/>
          </p:nvSpPr>
          <p:spPr>
            <a:xfrm rot="5400000">
              <a:off x="5600700" y="30861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69D80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302033" y="2667000"/>
            <a:ext cx="4114800" cy="762000"/>
            <a:chOff x="228600" y="2667000"/>
            <a:chExt cx="4114800" cy="762000"/>
          </a:xfrm>
        </p:grpSpPr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28600" y="2667000"/>
              <a:ext cx="4114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BLAT of high quality unmapped reads</a:t>
              </a:r>
            </a:p>
          </p:txBody>
        </p:sp>
        <p:sp>
          <p:nvSpPr>
            <p:cNvPr id="55" name="Pentagon 54"/>
            <p:cNvSpPr/>
            <p:nvPr/>
          </p:nvSpPr>
          <p:spPr>
            <a:xfrm rot="5400000">
              <a:off x="3314700" y="30861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02033" y="4343400"/>
            <a:ext cx="2270098" cy="381000"/>
            <a:chOff x="228600" y="4343400"/>
            <a:chExt cx="2270098" cy="381000"/>
          </a:xfrm>
        </p:grpSpPr>
        <p:sp>
          <p:nvSpPr>
            <p:cNvPr id="58" name="Pentagon 57"/>
            <p:cNvSpPr/>
            <p:nvPr/>
          </p:nvSpPr>
          <p:spPr>
            <a:xfrm flipH="1">
              <a:off x="2133600" y="43434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144114" y="438710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no</a:t>
              </a:r>
              <a:endParaRPr lang="en-US" sz="1200" dirty="0"/>
            </a:p>
          </p:txBody>
        </p:sp>
        <p:sp>
          <p:nvSpPr>
            <p:cNvPr id="60" name="Text Box 6"/>
            <p:cNvSpPr txBox="1">
              <a:spLocks noChangeArrowheads="1"/>
            </p:cNvSpPr>
            <p:nvPr/>
          </p:nvSpPr>
          <p:spPr bwMode="auto">
            <a:xfrm>
              <a:off x="228600" y="4343400"/>
              <a:ext cx="1828800" cy="3737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discard hit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588033" y="3922645"/>
            <a:ext cx="4114800" cy="801755"/>
            <a:chOff x="2514600" y="3922645"/>
            <a:chExt cx="4114800" cy="801755"/>
          </a:xfrm>
        </p:grpSpPr>
        <p:sp>
          <p:nvSpPr>
            <p:cNvPr id="57" name="TextBox 56"/>
            <p:cNvSpPr txBox="1"/>
            <p:nvPr/>
          </p:nvSpPr>
          <p:spPr>
            <a:xfrm>
              <a:off x="3300453" y="3922645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no</a:t>
              </a:r>
              <a:endParaRPr lang="en-US" sz="1200" dirty="0"/>
            </a:p>
          </p:txBody>
        </p:sp>
        <p:sp>
          <p:nvSpPr>
            <p:cNvPr id="62" name="Pentagon 61"/>
            <p:cNvSpPr/>
            <p:nvPr/>
          </p:nvSpPr>
          <p:spPr>
            <a:xfrm rot="5400000">
              <a:off x="5600700" y="39243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69D80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 Box 11"/>
            <p:cNvSpPr txBox="1">
              <a:spLocks noChangeArrowheads="1"/>
            </p:cNvSpPr>
            <p:nvPr/>
          </p:nvSpPr>
          <p:spPr bwMode="auto">
            <a:xfrm>
              <a:off x="2514600" y="43434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RF + start codon</a:t>
              </a:r>
            </a:p>
          </p:txBody>
        </p:sp>
        <p:sp>
          <p:nvSpPr>
            <p:cNvPr id="56" name="Pentagon 55"/>
            <p:cNvSpPr/>
            <p:nvPr/>
          </p:nvSpPr>
          <p:spPr>
            <a:xfrm rot="5400000">
              <a:off x="3314700" y="39243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54649" y="3930596"/>
              <a:ext cx="5032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yes</a:t>
              </a:r>
              <a:endParaRPr lang="en-US" sz="1200" dirty="0"/>
            </a:p>
          </p:txBody>
        </p:sp>
        <p:sp>
          <p:nvSpPr>
            <p:cNvPr id="63" name="Text Box 11"/>
            <p:cNvSpPr txBox="1">
              <a:spLocks noChangeArrowheads="1"/>
            </p:cNvSpPr>
            <p:nvPr/>
          </p:nvSpPr>
          <p:spPr bwMode="auto">
            <a:xfrm>
              <a:off x="4800600" y="43434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RF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6729249" y="4343400"/>
            <a:ext cx="2259584" cy="381000"/>
            <a:chOff x="6655816" y="4343400"/>
            <a:chExt cx="2259584" cy="381000"/>
          </a:xfrm>
        </p:grpSpPr>
        <p:sp>
          <p:nvSpPr>
            <p:cNvPr id="64" name="Pentagon 63"/>
            <p:cNvSpPr/>
            <p:nvPr/>
          </p:nvSpPr>
          <p:spPr>
            <a:xfrm>
              <a:off x="6705600" y="43434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655816" y="438710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no</a:t>
              </a:r>
              <a:endParaRPr lang="en-US" sz="1200" dirty="0"/>
            </a:p>
          </p:txBody>
        </p:sp>
        <p:sp>
          <p:nvSpPr>
            <p:cNvPr id="70" name="Text Box 6"/>
            <p:cNvSpPr txBox="1">
              <a:spLocks noChangeArrowheads="1"/>
            </p:cNvSpPr>
            <p:nvPr/>
          </p:nvSpPr>
          <p:spPr bwMode="auto">
            <a:xfrm>
              <a:off x="7086600" y="4343400"/>
              <a:ext cx="1828800" cy="3737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UTR, intron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874033" y="4768796"/>
            <a:ext cx="1828800" cy="793804"/>
            <a:chOff x="4800600" y="4768796"/>
            <a:chExt cx="1828800" cy="793804"/>
          </a:xfrm>
        </p:grpSpPr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4800600" y="51816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isoform part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554649" y="4768796"/>
              <a:ext cx="5032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yes</a:t>
              </a:r>
              <a:endParaRPr lang="en-US" sz="1200" dirty="0"/>
            </a:p>
          </p:txBody>
        </p:sp>
        <p:sp>
          <p:nvSpPr>
            <p:cNvPr id="72" name="Pentagon 71"/>
            <p:cNvSpPr/>
            <p:nvPr/>
          </p:nvSpPr>
          <p:spPr>
            <a:xfrm rot="5400000">
              <a:off x="5600700" y="47625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69D80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588033" y="4768796"/>
            <a:ext cx="1828800" cy="793804"/>
            <a:chOff x="2514600" y="4768796"/>
            <a:chExt cx="1828800" cy="793804"/>
          </a:xfrm>
        </p:grpSpPr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2514600" y="51816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nTar / isoform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268649" y="4768796"/>
              <a:ext cx="5032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yes</a:t>
              </a:r>
              <a:endParaRPr lang="en-US" sz="1200" dirty="0"/>
            </a:p>
          </p:txBody>
        </p:sp>
        <p:sp>
          <p:nvSpPr>
            <p:cNvPr id="74" name="Pentagon 73"/>
            <p:cNvSpPr/>
            <p:nvPr/>
          </p:nvSpPr>
          <p:spPr>
            <a:xfrm rot="5400000">
              <a:off x="3314700" y="47625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rgbClr val="69D80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588033" y="5638800"/>
            <a:ext cx="4114800" cy="762000"/>
            <a:chOff x="2514600" y="5638800"/>
            <a:chExt cx="4114800" cy="762000"/>
          </a:xfrm>
        </p:grpSpPr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514600" y="6019800"/>
              <a:ext cx="4114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lt1"/>
                  </a:solidFill>
                  <a:latin typeface="+mn-lt"/>
                </a:rPr>
                <a:t>duplication?  BLAT + unique flag </a:t>
              </a:r>
            </a:p>
          </p:txBody>
        </p:sp>
        <p:sp>
          <p:nvSpPr>
            <p:cNvPr id="75" name="Pentagon 74"/>
            <p:cNvSpPr/>
            <p:nvPr/>
          </p:nvSpPr>
          <p:spPr>
            <a:xfrm rot="5400000">
              <a:off x="3314700" y="56007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Pentagon 75"/>
            <p:cNvSpPr/>
            <p:nvPr/>
          </p:nvSpPr>
          <p:spPr>
            <a:xfrm rot="5400000">
              <a:off x="5676900" y="56007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779033" y="5181600"/>
            <a:ext cx="2288767" cy="381000"/>
            <a:chOff x="6705600" y="5181600"/>
            <a:chExt cx="2288767" cy="381000"/>
          </a:xfrm>
        </p:grpSpPr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7086600" y="5181600"/>
              <a:ext cx="1828800" cy="3810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smtClean="0"/>
            </a:p>
          </p:txBody>
        </p:sp>
        <p:sp>
          <p:nvSpPr>
            <p:cNvPr id="77" name="Pentagon 76"/>
            <p:cNvSpPr/>
            <p:nvPr/>
          </p:nvSpPr>
          <p:spPr>
            <a:xfrm>
              <a:off x="6705600" y="5181600"/>
              <a:ext cx="304800" cy="381000"/>
            </a:xfrm>
            <a:prstGeom prst="homePlate">
              <a:avLst>
                <a:gd name="adj" fmla="val 5508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102502" y="5213404"/>
              <a:ext cx="18918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95000"/>
                    </a:schemeClr>
                  </a:solidFill>
                </a:rPr>
                <a:t>known elongation?</a:t>
              </a:r>
              <a:endParaRPr lang="en-US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162800" y="6214646"/>
            <a:ext cx="1618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7188" algn="l"/>
              </a:tabLst>
            </a:pPr>
            <a:r>
              <a:rPr lang="en-US" sz="800" dirty="0" smtClean="0"/>
              <a:t>BLAT	blast like alignment tool</a:t>
            </a:r>
          </a:p>
          <a:p>
            <a:pPr>
              <a:tabLst>
                <a:tab pos="357188" algn="l"/>
              </a:tabLst>
            </a:pPr>
            <a:r>
              <a:rPr lang="en-US" sz="800" dirty="0" smtClean="0"/>
              <a:t>RF	reading frame</a:t>
            </a:r>
            <a:endParaRPr lang="en-US" sz="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0" y="5703556"/>
            <a:ext cx="2819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ICMB references:</a:t>
            </a:r>
          </a:p>
          <a:p>
            <a:endParaRPr lang="en-US" sz="600" dirty="0" smtClean="0"/>
          </a:p>
          <a:p>
            <a:r>
              <a:rPr lang="en-US" sz="1200" dirty="0" smtClean="0"/>
              <a:t>Philip </a:t>
            </a:r>
            <a:r>
              <a:rPr lang="en-US" sz="1200" i="1" dirty="0" smtClean="0"/>
              <a:t>et al </a:t>
            </a:r>
            <a:r>
              <a:rPr lang="en-US" sz="1200" dirty="0" smtClean="0"/>
              <a:t>2012 </a:t>
            </a:r>
            <a:r>
              <a:rPr lang="en-US" sz="1200" b="1" dirty="0" smtClean="0"/>
              <a:t>Bioinformatics</a:t>
            </a:r>
            <a:r>
              <a:rPr lang="en-US" sz="1200" dirty="0" smtClean="0"/>
              <a:t>,</a:t>
            </a:r>
            <a:r>
              <a:rPr lang="en-US" sz="1200" b="1" dirty="0" smtClean="0"/>
              <a:t> </a:t>
            </a:r>
          </a:p>
          <a:p>
            <a:r>
              <a:rPr lang="en-US" sz="1200" dirty="0" smtClean="0"/>
              <a:t>Klostermeier </a:t>
            </a:r>
            <a:r>
              <a:rPr lang="en-US" sz="1200" i="1" dirty="0" smtClean="0"/>
              <a:t>et al </a:t>
            </a:r>
            <a:r>
              <a:rPr lang="en-US" sz="1200" dirty="0" smtClean="0"/>
              <a:t>2011 </a:t>
            </a:r>
            <a:r>
              <a:rPr lang="en-US" sz="1200" b="1" dirty="0" smtClean="0"/>
              <a:t>BMC Genomics </a:t>
            </a:r>
            <a:endParaRPr lang="en-US" sz="3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532068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potential contributions (II)</a:t>
            </a:r>
          </a:p>
          <a:p>
            <a:r>
              <a:rPr lang="en-US" dirty="0" smtClean="0"/>
              <a:t>detection of splice variation patterns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304800" y="2914590"/>
            <a:ext cx="5029200" cy="2308324"/>
            <a:chOff x="304800" y="2914590"/>
            <a:chExt cx="5029200" cy="2308324"/>
          </a:xfrm>
        </p:grpSpPr>
        <p:sp>
          <p:nvSpPr>
            <p:cNvPr id="111" name="TextBox 110"/>
            <p:cNvSpPr txBox="1"/>
            <p:nvPr/>
          </p:nvSpPr>
          <p:spPr>
            <a:xfrm>
              <a:off x="304800" y="2914590"/>
              <a:ext cx="1133644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dirty="0" smtClean="0"/>
                <a:t>isoform 1</a:t>
              </a:r>
            </a:p>
            <a:p>
              <a:pPr>
                <a:lnSpc>
                  <a:spcPct val="200000"/>
                </a:lnSpc>
              </a:pPr>
              <a:r>
                <a:rPr lang="en-US" dirty="0" smtClean="0"/>
                <a:t>isoform 2</a:t>
              </a:r>
            </a:p>
            <a:p>
              <a:pPr>
                <a:lnSpc>
                  <a:spcPct val="200000"/>
                </a:lnSpc>
              </a:pPr>
              <a:r>
                <a:rPr lang="en-US" dirty="0" smtClean="0"/>
                <a:t>isoform 3</a:t>
              </a:r>
            </a:p>
            <a:p>
              <a:pPr>
                <a:lnSpc>
                  <a:spcPct val="200000"/>
                </a:lnSpc>
              </a:pPr>
              <a:r>
                <a:rPr lang="en-US" dirty="0" smtClean="0"/>
                <a:t>isoform 4</a:t>
              </a:r>
              <a:endParaRPr lang="en-US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600200" y="3141900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600200" y="3141900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898541" y="3099603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GYN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 GYN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029200" y="3141900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800475" y="3106340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NAG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1600200" y="3700283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600200" y="3700283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898541" y="3657986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GYN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 GYN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419600" y="3700283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800475" y="3664723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</a:t>
              </a:r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NAG</a:t>
              </a:r>
              <a:endPara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600200" y="4258666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898541" y="4216369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GYN GYN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029200" y="4258666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800475" y="4223106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NAG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600200" y="4258666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600200" y="4817050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898541" y="4774753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GYN GYN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419600" y="4817050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800475" y="4781490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</a:t>
              </a:r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NAG</a:t>
              </a:r>
              <a:endPara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1600200" y="4817050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486400" y="3143190"/>
            <a:ext cx="1447800" cy="1981200"/>
            <a:chOff x="5486400" y="3143190"/>
            <a:chExt cx="1447800" cy="1981200"/>
          </a:xfrm>
        </p:grpSpPr>
        <p:sp>
          <p:nvSpPr>
            <p:cNvPr id="170" name="Pentagon 169"/>
            <p:cNvSpPr/>
            <p:nvPr/>
          </p:nvSpPr>
          <p:spPr>
            <a:xfrm>
              <a:off x="5486400" y="3143190"/>
              <a:ext cx="1447800" cy="1981200"/>
            </a:xfrm>
            <a:prstGeom prst="homePlate">
              <a:avLst>
                <a:gd name="adj" fmla="val 34211"/>
              </a:avLst>
            </a:prstGeom>
            <a:noFill/>
            <a:ln>
              <a:solidFill>
                <a:srgbClr val="99F34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95925" y="3667660"/>
              <a:ext cx="1371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expression values by cufflinks</a:t>
              </a:r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162800" y="3098794"/>
            <a:ext cx="1676400" cy="2042422"/>
            <a:chOff x="7162800" y="3098794"/>
            <a:chExt cx="1676400" cy="2042422"/>
          </a:xfrm>
        </p:grpSpPr>
        <p:sp>
          <p:nvSpPr>
            <p:cNvPr id="28" name="Rectangle 27"/>
            <p:cNvSpPr/>
            <p:nvPr/>
          </p:nvSpPr>
          <p:spPr>
            <a:xfrm>
              <a:off x="7162800" y="3141900"/>
              <a:ext cx="1676400" cy="304800"/>
            </a:xfrm>
            <a:prstGeom prst="rect">
              <a:avLst/>
            </a:prstGeom>
            <a:solidFill>
              <a:srgbClr val="FF818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162800" y="3700283"/>
              <a:ext cx="1676400" cy="304800"/>
            </a:xfrm>
            <a:prstGeom prst="rect">
              <a:avLst/>
            </a:prstGeom>
            <a:solidFill>
              <a:srgbClr val="FFB3B3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162800" y="4258666"/>
              <a:ext cx="1676400" cy="304800"/>
            </a:xfrm>
            <a:prstGeom prst="rect">
              <a:avLst/>
            </a:prstGeom>
            <a:solidFill>
              <a:srgbClr val="FFE1E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62800" y="4817050"/>
              <a:ext cx="1676400" cy="304800"/>
            </a:xfrm>
            <a:prstGeom prst="rect">
              <a:avLst/>
            </a:prstGeom>
            <a:solidFill>
              <a:srgbClr val="FFEFEF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15200" y="3660688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mid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15200" y="3098794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high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15200" y="421794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low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315200" y="4771884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very low</a:t>
              </a:r>
              <a:endParaRPr lang="en-US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04800" y="19050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scenario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532068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potential contributions (II)</a:t>
            </a:r>
          </a:p>
          <a:p>
            <a:r>
              <a:rPr lang="en-US" dirty="0" smtClean="0"/>
              <a:t>detection of splice variation patterns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304800" y="2914590"/>
            <a:ext cx="5029200" cy="2308324"/>
            <a:chOff x="304800" y="2914590"/>
            <a:chExt cx="5029200" cy="2308324"/>
          </a:xfrm>
        </p:grpSpPr>
        <p:sp>
          <p:nvSpPr>
            <p:cNvPr id="111" name="TextBox 110"/>
            <p:cNvSpPr txBox="1"/>
            <p:nvPr/>
          </p:nvSpPr>
          <p:spPr>
            <a:xfrm>
              <a:off x="304800" y="2914590"/>
              <a:ext cx="1133644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dirty="0" smtClean="0"/>
                <a:t>isoform 1</a:t>
              </a:r>
            </a:p>
            <a:p>
              <a:pPr>
                <a:lnSpc>
                  <a:spcPct val="200000"/>
                </a:lnSpc>
              </a:pPr>
              <a:r>
                <a:rPr lang="en-US" dirty="0" smtClean="0"/>
                <a:t>isoform 2</a:t>
              </a:r>
            </a:p>
            <a:p>
              <a:pPr>
                <a:lnSpc>
                  <a:spcPct val="200000"/>
                </a:lnSpc>
              </a:pPr>
              <a:r>
                <a:rPr lang="en-US" dirty="0" smtClean="0"/>
                <a:t>isoform 3</a:t>
              </a:r>
            </a:p>
            <a:p>
              <a:pPr>
                <a:lnSpc>
                  <a:spcPct val="200000"/>
                </a:lnSpc>
              </a:pPr>
              <a:r>
                <a:rPr lang="en-US" dirty="0" smtClean="0"/>
                <a:t>isoform 4</a:t>
              </a:r>
              <a:endParaRPr lang="en-US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600200" y="3141900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600200" y="3141900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898541" y="3099603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GYN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029200" y="3141900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800475" y="3106340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NAG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1600200" y="3700283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600200" y="3700283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898541" y="3657986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GYN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419600" y="3700283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800475" y="3664723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</a:t>
              </a:r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NAG</a:t>
              </a:r>
              <a:endPara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600200" y="4258666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898541" y="4216369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GYN </a:t>
              </a:r>
              <a:r>
                <a:rPr lang="en-US" sz="2000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029200" y="4258666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800475" y="4223106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NAG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600200" y="4258666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600200" y="4817050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898541" y="4774753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GYN </a:t>
              </a:r>
              <a:r>
                <a:rPr lang="en-US" sz="2000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YN</a:t>
              </a:r>
              <a:endParaRPr lang="en-US" sz="20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419600" y="4817050"/>
              <a:ext cx="9144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800475" y="4781490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Courier New" pitchFamily="49" charset="0"/>
                  <a:cs typeface="Courier New" pitchFamily="49" charset="0"/>
                </a:rPr>
                <a:t>NAG </a:t>
              </a:r>
              <a:r>
                <a:rPr lang="en-US" sz="2000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NAG</a:t>
              </a:r>
              <a:endPara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1600200" y="4817050"/>
              <a:ext cx="304800" cy="304800"/>
            </a:xfrm>
            <a:prstGeom prst="rect">
              <a:avLst/>
            </a:prstGeom>
            <a:solidFill>
              <a:srgbClr val="F79646"/>
            </a:solidFill>
            <a:ln>
              <a:solidFill>
                <a:srgbClr val="C85F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486400" y="3143190"/>
            <a:ext cx="1447800" cy="1981200"/>
            <a:chOff x="5486400" y="3143190"/>
            <a:chExt cx="1447800" cy="1981200"/>
          </a:xfrm>
        </p:grpSpPr>
        <p:sp>
          <p:nvSpPr>
            <p:cNvPr id="170" name="Pentagon 169"/>
            <p:cNvSpPr/>
            <p:nvPr/>
          </p:nvSpPr>
          <p:spPr>
            <a:xfrm>
              <a:off x="5486400" y="3143190"/>
              <a:ext cx="1447800" cy="1981200"/>
            </a:xfrm>
            <a:prstGeom prst="homePlate">
              <a:avLst>
                <a:gd name="adj" fmla="val 34211"/>
              </a:avLst>
            </a:prstGeom>
            <a:noFill/>
            <a:ln>
              <a:solidFill>
                <a:srgbClr val="99F34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95925" y="3667660"/>
              <a:ext cx="1371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expression values by cufflinks</a:t>
              </a:r>
              <a:endParaRPr lang="en-US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438400" y="2362200"/>
            <a:ext cx="457200" cy="685800"/>
            <a:chOff x="2438400" y="2362200"/>
            <a:chExt cx="457200" cy="685800"/>
          </a:xfrm>
        </p:grpSpPr>
        <p:sp>
          <p:nvSpPr>
            <p:cNvPr id="36" name="Down Arrow 35"/>
            <p:cNvSpPr/>
            <p:nvPr/>
          </p:nvSpPr>
          <p:spPr>
            <a:xfrm>
              <a:off x="2438400" y="2667000"/>
              <a:ext cx="457200" cy="381000"/>
            </a:xfrm>
            <a:prstGeom prst="downArrow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552696" y="2486025"/>
              <a:ext cx="228600" cy="1142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552696" y="2362200"/>
              <a:ext cx="228600" cy="500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04800" y="19050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scenario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7086600" y="3043278"/>
            <a:ext cx="1752600" cy="2097938"/>
            <a:chOff x="7086600" y="3043278"/>
            <a:chExt cx="1752600" cy="2097938"/>
          </a:xfrm>
        </p:grpSpPr>
        <p:sp>
          <p:nvSpPr>
            <p:cNvPr id="28" name="Rectangle 27"/>
            <p:cNvSpPr/>
            <p:nvPr/>
          </p:nvSpPr>
          <p:spPr>
            <a:xfrm>
              <a:off x="7162800" y="3141900"/>
              <a:ext cx="1676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162800" y="3700283"/>
              <a:ext cx="1676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162800" y="4258666"/>
              <a:ext cx="1676400" cy="304800"/>
            </a:xfrm>
            <a:prstGeom prst="rect">
              <a:avLst/>
            </a:prstGeom>
            <a:solidFill>
              <a:srgbClr val="FFE1E1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62800" y="4817050"/>
              <a:ext cx="1676400" cy="304800"/>
            </a:xfrm>
            <a:prstGeom prst="rect">
              <a:avLst/>
            </a:prstGeom>
            <a:solidFill>
              <a:srgbClr val="FFEFEF"/>
            </a:solidFill>
            <a:ln>
              <a:solidFill>
                <a:srgbClr val="F7964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15200" y="3660688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none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15200" y="309879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none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15200" y="421794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low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315200" y="4771884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very low</a:t>
              </a:r>
              <a:endParaRPr lang="en-US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086600" y="3043278"/>
              <a:ext cx="304800" cy="530171"/>
              <a:chOff x="6543923" y="1860605"/>
              <a:chExt cx="466477" cy="720256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6543923" y="1860605"/>
                <a:ext cx="461176" cy="691764"/>
              </a:xfrm>
              <a:custGeom>
                <a:avLst/>
                <a:gdLst>
                  <a:gd name="connsiteX0" fmla="*/ 0 w 461176"/>
                  <a:gd name="connsiteY0" fmla="*/ 0 h 691764"/>
                  <a:gd name="connsiteX1" fmla="*/ 318053 w 461176"/>
                  <a:gd name="connsiteY1" fmla="*/ 349858 h 691764"/>
                  <a:gd name="connsiteX2" fmla="*/ 461176 w 461176"/>
                  <a:gd name="connsiteY2" fmla="*/ 691764 h 69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1176" h="691764">
                    <a:moveTo>
                      <a:pt x="0" y="0"/>
                    </a:moveTo>
                    <a:cubicBezTo>
                      <a:pt x="120595" y="117282"/>
                      <a:pt x="241190" y="234564"/>
                      <a:pt x="318053" y="349858"/>
                    </a:cubicBezTo>
                    <a:cubicBezTo>
                      <a:pt x="394916" y="465152"/>
                      <a:pt x="428046" y="578458"/>
                      <a:pt x="461176" y="691764"/>
                    </a:cubicBezTo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6604884" y="1905000"/>
                <a:ext cx="405516" cy="675861"/>
              </a:xfrm>
              <a:custGeom>
                <a:avLst/>
                <a:gdLst>
                  <a:gd name="connsiteX0" fmla="*/ 405516 w 405516"/>
                  <a:gd name="connsiteY0" fmla="*/ 0 h 675861"/>
                  <a:gd name="connsiteX1" fmla="*/ 166977 w 405516"/>
                  <a:gd name="connsiteY1" fmla="*/ 310101 h 675861"/>
                  <a:gd name="connsiteX2" fmla="*/ 0 w 405516"/>
                  <a:gd name="connsiteY2" fmla="*/ 675861 h 67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5516" h="675861">
                    <a:moveTo>
                      <a:pt x="405516" y="0"/>
                    </a:moveTo>
                    <a:cubicBezTo>
                      <a:pt x="320039" y="98729"/>
                      <a:pt x="234563" y="197458"/>
                      <a:pt x="166977" y="310101"/>
                    </a:cubicBezTo>
                    <a:cubicBezTo>
                      <a:pt x="99391" y="422744"/>
                      <a:pt x="49695" y="549302"/>
                      <a:pt x="0" y="675861"/>
                    </a:cubicBezTo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7086600" y="3581400"/>
              <a:ext cx="304800" cy="530171"/>
              <a:chOff x="6543923" y="1860605"/>
              <a:chExt cx="466477" cy="720256"/>
            </a:xfrm>
          </p:grpSpPr>
          <p:sp>
            <p:nvSpPr>
              <p:cNvPr id="50" name="Freeform 49"/>
              <p:cNvSpPr/>
              <p:nvPr/>
            </p:nvSpPr>
            <p:spPr>
              <a:xfrm>
                <a:off x="6543923" y="1860605"/>
                <a:ext cx="461176" cy="691764"/>
              </a:xfrm>
              <a:custGeom>
                <a:avLst/>
                <a:gdLst>
                  <a:gd name="connsiteX0" fmla="*/ 0 w 461176"/>
                  <a:gd name="connsiteY0" fmla="*/ 0 h 691764"/>
                  <a:gd name="connsiteX1" fmla="*/ 318053 w 461176"/>
                  <a:gd name="connsiteY1" fmla="*/ 349858 h 691764"/>
                  <a:gd name="connsiteX2" fmla="*/ 461176 w 461176"/>
                  <a:gd name="connsiteY2" fmla="*/ 691764 h 69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1176" h="691764">
                    <a:moveTo>
                      <a:pt x="0" y="0"/>
                    </a:moveTo>
                    <a:cubicBezTo>
                      <a:pt x="120595" y="117282"/>
                      <a:pt x="241190" y="234564"/>
                      <a:pt x="318053" y="349858"/>
                    </a:cubicBezTo>
                    <a:cubicBezTo>
                      <a:pt x="394916" y="465152"/>
                      <a:pt x="428046" y="578458"/>
                      <a:pt x="461176" y="691764"/>
                    </a:cubicBezTo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6604884" y="1905000"/>
                <a:ext cx="405516" cy="675861"/>
              </a:xfrm>
              <a:custGeom>
                <a:avLst/>
                <a:gdLst>
                  <a:gd name="connsiteX0" fmla="*/ 405516 w 405516"/>
                  <a:gd name="connsiteY0" fmla="*/ 0 h 675861"/>
                  <a:gd name="connsiteX1" fmla="*/ 166977 w 405516"/>
                  <a:gd name="connsiteY1" fmla="*/ 310101 h 675861"/>
                  <a:gd name="connsiteX2" fmla="*/ 0 w 405516"/>
                  <a:gd name="connsiteY2" fmla="*/ 675861 h 67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5516" h="675861">
                    <a:moveTo>
                      <a:pt x="405516" y="0"/>
                    </a:moveTo>
                    <a:cubicBezTo>
                      <a:pt x="320039" y="98729"/>
                      <a:pt x="234563" y="197458"/>
                      <a:pt x="166977" y="310101"/>
                    </a:cubicBezTo>
                    <a:cubicBezTo>
                      <a:pt x="99391" y="422744"/>
                      <a:pt x="49695" y="549302"/>
                      <a:pt x="0" y="675861"/>
                    </a:cubicBezTo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133600" y="19050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variant</a:t>
            </a:r>
            <a:r>
              <a:rPr lang="en-US" dirty="0" smtClean="0"/>
              <a:t> introduced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6200" y="5782501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ICMB references: </a:t>
            </a:r>
          </a:p>
          <a:p>
            <a:endParaRPr lang="en-US" sz="600" dirty="0" smtClean="0"/>
          </a:p>
          <a:p>
            <a:r>
              <a:rPr lang="en-US" sz="1200" dirty="0" smtClean="0"/>
              <a:t>Brosch </a:t>
            </a:r>
            <a:r>
              <a:rPr lang="en-US" sz="1200" i="1" dirty="0" smtClean="0"/>
              <a:t>et al</a:t>
            </a:r>
            <a:r>
              <a:rPr lang="en-US" sz="1200" dirty="0" smtClean="0"/>
              <a:t> 2012 </a:t>
            </a:r>
            <a:r>
              <a:rPr lang="en-US" sz="1200" b="1" dirty="0" smtClean="0"/>
              <a:t>Cell Metab</a:t>
            </a:r>
            <a:r>
              <a:rPr lang="en-US" sz="1200" dirty="0" smtClean="0"/>
              <a:t>, Häsler </a:t>
            </a:r>
            <a:r>
              <a:rPr lang="en-US" sz="1200" i="1" dirty="0" smtClean="0"/>
              <a:t>et al</a:t>
            </a:r>
            <a:r>
              <a:rPr lang="en-US" sz="1200" dirty="0" smtClean="0"/>
              <a:t> 2011 </a:t>
            </a:r>
            <a:r>
              <a:rPr lang="en-US" sz="1200" b="1" dirty="0" smtClean="0"/>
              <a:t>Eur J Cell Biol</a:t>
            </a:r>
            <a:r>
              <a:rPr lang="en-US" sz="1200" dirty="0" smtClean="0"/>
              <a:t>, Kramer </a:t>
            </a:r>
            <a:r>
              <a:rPr lang="en-US" sz="1200" i="1" dirty="0" smtClean="0"/>
              <a:t>et al</a:t>
            </a:r>
            <a:r>
              <a:rPr lang="en-US" sz="1200" dirty="0" smtClean="0"/>
              <a:t> 2011 </a:t>
            </a:r>
            <a:r>
              <a:rPr lang="en-US" sz="1200" b="1" dirty="0" smtClean="0"/>
              <a:t>Genetics</a:t>
            </a:r>
            <a:r>
              <a:rPr lang="en-US" sz="1200" dirty="0" smtClean="0"/>
              <a:t>, ElSharawy </a:t>
            </a:r>
            <a:r>
              <a:rPr lang="en-US" sz="1200" i="1" dirty="0" smtClean="0"/>
              <a:t>et al </a:t>
            </a:r>
            <a:r>
              <a:rPr lang="en-US" sz="1200" dirty="0" smtClean="0"/>
              <a:t>2009 </a:t>
            </a:r>
            <a:r>
              <a:rPr lang="en-US" sz="1200" b="1" dirty="0" smtClean="0"/>
              <a:t>Human Mutat</a:t>
            </a:r>
            <a:r>
              <a:rPr lang="en-US" sz="1200" dirty="0" smtClean="0"/>
              <a:t>, Hiller </a:t>
            </a:r>
            <a:r>
              <a:rPr lang="en-US" sz="1200" i="1" dirty="0" smtClean="0"/>
              <a:t>et al </a:t>
            </a:r>
            <a:r>
              <a:rPr lang="en-US" sz="1200" dirty="0" smtClean="0"/>
              <a:t>2008 </a:t>
            </a:r>
            <a:r>
              <a:rPr lang="en-US" sz="1200" b="1" dirty="0" smtClean="0"/>
              <a:t>RNA</a:t>
            </a:r>
            <a:r>
              <a:rPr lang="en-US" sz="1200" dirty="0" smtClean="0"/>
              <a:t>; Szafranski </a:t>
            </a:r>
            <a:r>
              <a:rPr lang="en-US" sz="1200" i="1" dirty="0" smtClean="0"/>
              <a:t>et al</a:t>
            </a:r>
            <a:r>
              <a:rPr lang="en-US" sz="1200" dirty="0" smtClean="0"/>
              <a:t> 2007 </a:t>
            </a:r>
            <a:r>
              <a:rPr lang="en-US" sz="1200" b="1" dirty="0" smtClean="0"/>
              <a:t>Genome Biol</a:t>
            </a:r>
            <a:r>
              <a:rPr lang="en-US" sz="1200" dirty="0" smtClean="0"/>
              <a:t>, Hiller </a:t>
            </a:r>
            <a:r>
              <a:rPr lang="en-US" sz="1200" i="1" dirty="0" smtClean="0"/>
              <a:t>et al </a:t>
            </a:r>
            <a:r>
              <a:rPr lang="en-US" sz="1200" dirty="0" smtClean="0"/>
              <a:t>2006 </a:t>
            </a:r>
            <a:r>
              <a:rPr lang="en-US" sz="1200" b="1" dirty="0" smtClean="0"/>
              <a:t>Am J Hum Genet</a:t>
            </a:r>
            <a:r>
              <a:rPr lang="en-US" sz="1200" dirty="0" smtClean="0"/>
              <a:t>, Hiller </a:t>
            </a:r>
            <a:r>
              <a:rPr lang="en-US" sz="1200" i="1" dirty="0" smtClean="0"/>
              <a:t>et al </a:t>
            </a:r>
            <a:r>
              <a:rPr lang="en-US" sz="1200" dirty="0" smtClean="0"/>
              <a:t>2004 </a:t>
            </a:r>
            <a:r>
              <a:rPr lang="en-US" sz="1200" b="1" dirty="0" smtClean="0"/>
              <a:t>Nat Genet</a:t>
            </a:r>
            <a:endParaRPr lang="en-US" sz="1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532068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potential contributions (III)</a:t>
            </a:r>
          </a:p>
          <a:p>
            <a:r>
              <a:rPr lang="en-US" dirty="0" smtClean="0"/>
              <a:t>linking miRNA &amp; miRNA-targets</a:t>
            </a:r>
            <a:endParaRPr lang="en-US" dirty="0"/>
          </a:p>
        </p:txBody>
      </p:sp>
      <p:grpSp>
        <p:nvGrpSpPr>
          <p:cNvPr id="4" name="Group 263"/>
          <p:cNvGrpSpPr>
            <a:grpSpLocks/>
          </p:cNvGrpSpPr>
          <p:nvPr/>
        </p:nvGrpSpPr>
        <p:grpSpPr bwMode="auto">
          <a:xfrm>
            <a:off x="6248400" y="1143000"/>
            <a:ext cx="1876425" cy="1441450"/>
            <a:chOff x="3138" y="1104"/>
            <a:chExt cx="1182" cy="908"/>
          </a:xfrm>
        </p:grpSpPr>
        <p:grpSp>
          <p:nvGrpSpPr>
            <p:cNvPr id="5" name="Group 264"/>
            <p:cNvGrpSpPr>
              <a:grpSpLocks/>
            </p:cNvGrpSpPr>
            <p:nvPr/>
          </p:nvGrpSpPr>
          <p:grpSpPr bwMode="auto">
            <a:xfrm>
              <a:off x="3138" y="1104"/>
              <a:ext cx="1182" cy="908"/>
              <a:chOff x="3090" y="1920"/>
              <a:chExt cx="1182" cy="908"/>
            </a:xfrm>
          </p:grpSpPr>
          <p:sp>
            <p:nvSpPr>
              <p:cNvPr id="19" name="Arc 265"/>
              <p:cNvSpPr>
                <a:spLocks/>
              </p:cNvSpPr>
              <p:nvPr/>
            </p:nvSpPr>
            <p:spPr bwMode="auto">
              <a:xfrm flipH="1">
                <a:off x="3744" y="2082"/>
                <a:ext cx="48" cy="40"/>
              </a:xfrm>
              <a:custGeom>
                <a:avLst/>
                <a:gdLst>
                  <a:gd name="G0" fmla="+- 0 0 0"/>
                  <a:gd name="G1" fmla="+- 17775 0 0"/>
                  <a:gd name="G2" fmla="+- 21600 0 0"/>
                  <a:gd name="T0" fmla="*/ 12273 w 21600"/>
                  <a:gd name="T1" fmla="*/ 0 h 17775"/>
                  <a:gd name="T2" fmla="*/ 21600 w 21600"/>
                  <a:gd name="T3" fmla="*/ 17775 h 17775"/>
                  <a:gd name="T4" fmla="*/ 0 w 21600"/>
                  <a:gd name="T5" fmla="*/ 17775 h 17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775" fill="none" extrusionOk="0">
                    <a:moveTo>
                      <a:pt x="12272" y="0"/>
                    </a:moveTo>
                    <a:cubicBezTo>
                      <a:pt x="18113" y="4032"/>
                      <a:pt x="21600" y="10677"/>
                      <a:pt x="21600" y="17775"/>
                    </a:cubicBezTo>
                  </a:path>
                  <a:path w="21600" h="17775" stroke="0" extrusionOk="0">
                    <a:moveTo>
                      <a:pt x="12272" y="0"/>
                    </a:moveTo>
                    <a:cubicBezTo>
                      <a:pt x="18113" y="4032"/>
                      <a:pt x="21600" y="10677"/>
                      <a:pt x="21600" y="17775"/>
                    </a:cubicBezTo>
                    <a:lnTo>
                      <a:pt x="0" y="1777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20" name="Line 266"/>
              <p:cNvSpPr>
                <a:spLocks noChangeShapeType="1"/>
              </p:cNvSpPr>
              <p:nvPr/>
            </p:nvSpPr>
            <p:spPr bwMode="auto">
              <a:xfrm flipH="1">
                <a:off x="3792" y="2602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" name="Arc 267"/>
              <p:cNvSpPr>
                <a:spLocks/>
              </p:cNvSpPr>
              <p:nvPr/>
            </p:nvSpPr>
            <p:spPr bwMode="auto">
              <a:xfrm rot="16200000" flipH="1">
                <a:off x="3744" y="2554"/>
                <a:ext cx="48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22" name="Arc 268"/>
              <p:cNvSpPr>
                <a:spLocks/>
              </p:cNvSpPr>
              <p:nvPr/>
            </p:nvSpPr>
            <p:spPr bwMode="auto">
              <a:xfrm>
                <a:off x="3600" y="2083"/>
                <a:ext cx="48" cy="39"/>
              </a:xfrm>
              <a:custGeom>
                <a:avLst/>
                <a:gdLst>
                  <a:gd name="G0" fmla="+- 0 0 0"/>
                  <a:gd name="G1" fmla="+- 17678 0 0"/>
                  <a:gd name="G2" fmla="+- 21600 0 0"/>
                  <a:gd name="T0" fmla="*/ 12412 w 21600"/>
                  <a:gd name="T1" fmla="*/ 0 h 17678"/>
                  <a:gd name="T2" fmla="*/ 21600 w 21600"/>
                  <a:gd name="T3" fmla="*/ 17678 h 17678"/>
                  <a:gd name="T4" fmla="*/ 0 w 21600"/>
                  <a:gd name="T5" fmla="*/ 17678 h 17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678" fill="none" extrusionOk="0">
                    <a:moveTo>
                      <a:pt x="12411" y="0"/>
                    </a:moveTo>
                    <a:cubicBezTo>
                      <a:pt x="18171" y="4044"/>
                      <a:pt x="21600" y="10640"/>
                      <a:pt x="21600" y="17678"/>
                    </a:cubicBezTo>
                  </a:path>
                  <a:path w="21600" h="17678" stroke="0" extrusionOk="0">
                    <a:moveTo>
                      <a:pt x="12411" y="0"/>
                    </a:moveTo>
                    <a:cubicBezTo>
                      <a:pt x="18171" y="4044"/>
                      <a:pt x="21600" y="10640"/>
                      <a:pt x="21600" y="17678"/>
                    </a:cubicBezTo>
                    <a:lnTo>
                      <a:pt x="0" y="17678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23" name="Line 269"/>
              <p:cNvSpPr>
                <a:spLocks noChangeShapeType="1"/>
              </p:cNvSpPr>
              <p:nvPr/>
            </p:nvSpPr>
            <p:spPr bwMode="auto">
              <a:xfrm flipH="1" flipV="1">
                <a:off x="3648" y="2122"/>
                <a:ext cx="0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" name="Line 270"/>
              <p:cNvSpPr>
                <a:spLocks noChangeShapeType="1"/>
              </p:cNvSpPr>
              <p:nvPr/>
            </p:nvSpPr>
            <p:spPr bwMode="auto">
              <a:xfrm>
                <a:off x="3840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" name="Line 271"/>
              <p:cNvSpPr>
                <a:spLocks noChangeShapeType="1"/>
              </p:cNvSpPr>
              <p:nvPr/>
            </p:nvSpPr>
            <p:spPr bwMode="auto">
              <a:xfrm>
                <a:off x="3888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" name="Line 272"/>
              <p:cNvSpPr>
                <a:spLocks noChangeShapeType="1"/>
              </p:cNvSpPr>
              <p:nvPr/>
            </p:nvSpPr>
            <p:spPr bwMode="auto">
              <a:xfrm>
                <a:off x="3936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Arc 273"/>
              <p:cNvSpPr>
                <a:spLocks/>
              </p:cNvSpPr>
              <p:nvPr/>
            </p:nvSpPr>
            <p:spPr bwMode="auto">
              <a:xfrm flipV="1">
                <a:off x="3600" y="2554"/>
                <a:ext cx="48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28" name="Arc 274"/>
              <p:cNvSpPr>
                <a:spLocks/>
              </p:cNvSpPr>
              <p:nvPr/>
            </p:nvSpPr>
            <p:spPr bwMode="auto">
              <a:xfrm>
                <a:off x="3600" y="1920"/>
                <a:ext cx="192" cy="16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6835 w 43200"/>
                  <a:gd name="T1" fmla="*/ 37366 h 37366"/>
                  <a:gd name="T2" fmla="*/ 37010 w 43200"/>
                  <a:gd name="T3" fmla="*/ 36736 h 37366"/>
                  <a:gd name="T4" fmla="*/ 21600 w 43200"/>
                  <a:gd name="T5" fmla="*/ 21600 h 37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37366" fill="none" extrusionOk="0">
                    <a:moveTo>
                      <a:pt x="6835" y="37365"/>
                    </a:moveTo>
                    <a:cubicBezTo>
                      <a:pt x="2474" y="33281"/>
                      <a:pt x="0" y="2757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7261"/>
                      <a:pt x="40977" y="32696"/>
                      <a:pt x="37009" y="36735"/>
                    </a:cubicBezTo>
                  </a:path>
                  <a:path w="43200" h="37366" stroke="0" extrusionOk="0">
                    <a:moveTo>
                      <a:pt x="6835" y="37365"/>
                    </a:moveTo>
                    <a:cubicBezTo>
                      <a:pt x="2474" y="33281"/>
                      <a:pt x="0" y="2757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7261"/>
                      <a:pt x="40977" y="32696"/>
                      <a:pt x="37009" y="36735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29" name="Line 275"/>
              <p:cNvSpPr>
                <a:spLocks noChangeShapeType="1"/>
              </p:cNvSpPr>
              <p:nvPr/>
            </p:nvSpPr>
            <p:spPr bwMode="auto">
              <a:xfrm>
                <a:off x="3792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0" name="Group 276"/>
              <p:cNvGrpSpPr>
                <a:grpSpLocks/>
              </p:cNvGrpSpPr>
              <p:nvPr/>
            </p:nvGrpSpPr>
            <p:grpSpPr bwMode="auto">
              <a:xfrm>
                <a:off x="3648" y="2122"/>
                <a:ext cx="48" cy="432"/>
                <a:chOff x="3648" y="2122"/>
                <a:chExt cx="96" cy="432"/>
              </a:xfrm>
            </p:grpSpPr>
            <p:sp>
              <p:nvSpPr>
                <p:cNvPr id="70" name="Line 277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410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" name="Line 278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458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" name="Line 279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506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" name="Line 280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266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" name="Line 281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218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" name="Line 282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074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" name="Line 283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170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7" name="Line 284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122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8" name="Line 285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362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" name="Line 286"/>
                <p:cNvSpPr>
                  <a:spLocks noChangeShapeType="1"/>
                </p:cNvSpPr>
                <p:nvPr/>
              </p:nvSpPr>
              <p:spPr bwMode="auto">
                <a:xfrm rot="-5400000">
                  <a:off x="3696" y="2314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" name="Arc 287"/>
              <p:cNvSpPr>
                <a:spLocks/>
              </p:cNvSpPr>
              <p:nvPr/>
            </p:nvSpPr>
            <p:spPr bwMode="auto">
              <a:xfrm rot="16200000" flipH="1">
                <a:off x="4080" y="2554"/>
                <a:ext cx="48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32" name="Line 288"/>
              <p:cNvSpPr>
                <a:spLocks noChangeShapeType="1"/>
              </p:cNvSpPr>
              <p:nvPr/>
            </p:nvSpPr>
            <p:spPr bwMode="auto">
              <a:xfrm flipV="1">
                <a:off x="4080" y="2410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Arc 289"/>
              <p:cNvSpPr>
                <a:spLocks/>
              </p:cNvSpPr>
              <p:nvPr/>
            </p:nvSpPr>
            <p:spPr bwMode="auto">
              <a:xfrm>
                <a:off x="3936" y="2371"/>
                <a:ext cx="48" cy="39"/>
              </a:xfrm>
              <a:custGeom>
                <a:avLst/>
                <a:gdLst>
                  <a:gd name="G0" fmla="+- 0 0 0"/>
                  <a:gd name="G1" fmla="+- 17678 0 0"/>
                  <a:gd name="G2" fmla="+- 21600 0 0"/>
                  <a:gd name="T0" fmla="*/ 12412 w 21600"/>
                  <a:gd name="T1" fmla="*/ 0 h 17678"/>
                  <a:gd name="T2" fmla="*/ 21600 w 21600"/>
                  <a:gd name="T3" fmla="*/ 17678 h 17678"/>
                  <a:gd name="T4" fmla="*/ 0 w 21600"/>
                  <a:gd name="T5" fmla="*/ 17678 h 17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678" fill="none" extrusionOk="0">
                    <a:moveTo>
                      <a:pt x="12411" y="0"/>
                    </a:moveTo>
                    <a:cubicBezTo>
                      <a:pt x="18171" y="4044"/>
                      <a:pt x="21600" y="10640"/>
                      <a:pt x="21600" y="17678"/>
                    </a:cubicBezTo>
                  </a:path>
                  <a:path w="21600" h="17678" stroke="0" extrusionOk="0">
                    <a:moveTo>
                      <a:pt x="12411" y="0"/>
                    </a:moveTo>
                    <a:cubicBezTo>
                      <a:pt x="18171" y="4044"/>
                      <a:pt x="21600" y="10640"/>
                      <a:pt x="21600" y="17678"/>
                    </a:cubicBezTo>
                    <a:lnTo>
                      <a:pt x="0" y="17678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34" name="Line 290"/>
              <p:cNvSpPr>
                <a:spLocks noChangeShapeType="1"/>
              </p:cNvSpPr>
              <p:nvPr/>
            </p:nvSpPr>
            <p:spPr bwMode="auto">
              <a:xfrm flipH="1" flipV="1">
                <a:off x="3984" y="2410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Line 291"/>
              <p:cNvSpPr>
                <a:spLocks noChangeShapeType="1"/>
              </p:cNvSpPr>
              <p:nvPr/>
            </p:nvSpPr>
            <p:spPr bwMode="auto">
              <a:xfrm rot="-5400000">
                <a:off x="4032" y="2410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Line 292"/>
              <p:cNvSpPr>
                <a:spLocks noChangeShapeType="1"/>
              </p:cNvSpPr>
              <p:nvPr/>
            </p:nvSpPr>
            <p:spPr bwMode="auto">
              <a:xfrm rot="-5400000">
                <a:off x="4032" y="2458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Line 293"/>
              <p:cNvSpPr>
                <a:spLocks noChangeShapeType="1"/>
              </p:cNvSpPr>
              <p:nvPr/>
            </p:nvSpPr>
            <p:spPr bwMode="auto">
              <a:xfrm rot="-5400000">
                <a:off x="4032" y="250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Line 294"/>
              <p:cNvSpPr>
                <a:spLocks noChangeShapeType="1"/>
              </p:cNvSpPr>
              <p:nvPr/>
            </p:nvSpPr>
            <p:spPr bwMode="auto">
              <a:xfrm rot="-5400000">
                <a:off x="4032" y="236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Arc 295"/>
              <p:cNvSpPr>
                <a:spLocks/>
              </p:cNvSpPr>
              <p:nvPr/>
            </p:nvSpPr>
            <p:spPr bwMode="auto">
              <a:xfrm flipH="1">
                <a:off x="4080" y="2370"/>
                <a:ext cx="48" cy="40"/>
              </a:xfrm>
              <a:custGeom>
                <a:avLst/>
                <a:gdLst>
                  <a:gd name="G0" fmla="+- 0 0 0"/>
                  <a:gd name="G1" fmla="+- 17775 0 0"/>
                  <a:gd name="G2" fmla="+- 21600 0 0"/>
                  <a:gd name="T0" fmla="*/ 12273 w 21600"/>
                  <a:gd name="T1" fmla="*/ 0 h 17775"/>
                  <a:gd name="T2" fmla="*/ 21600 w 21600"/>
                  <a:gd name="T3" fmla="*/ 17775 h 17775"/>
                  <a:gd name="T4" fmla="*/ 0 w 21600"/>
                  <a:gd name="T5" fmla="*/ 17775 h 17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775" fill="none" extrusionOk="0">
                    <a:moveTo>
                      <a:pt x="12272" y="0"/>
                    </a:moveTo>
                    <a:cubicBezTo>
                      <a:pt x="18113" y="4032"/>
                      <a:pt x="21600" y="10677"/>
                      <a:pt x="21600" y="17775"/>
                    </a:cubicBezTo>
                  </a:path>
                  <a:path w="21600" h="17775" stroke="0" extrusionOk="0">
                    <a:moveTo>
                      <a:pt x="12272" y="0"/>
                    </a:moveTo>
                    <a:cubicBezTo>
                      <a:pt x="18113" y="4032"/>
                      <a:pt x="21600" y="10677"/>
                      <a:pt x="21600" y="17775"/>
                    </a:cubicBezTo>
                    <a:lnTo>
                      <a:pt x="0" y="17775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40" name="Arc 296"/>
              <p:cNvSpPr>
                <a:spLocks/>
              </p:cNvSpPr>
              <p:nvPr/>
            </p:nvSpPr>
            <p:spPr bwMode="auto">
              <a:xfrm flipV="1">
                <a:off x="3936" y="2554"/>
                <a:ext cx="48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41" name="Arc 297"/>
              <p:cNvSpPr>
                <a:spLocks/>
              </p:cNvSpPr>
              <p:nvPr/>
            </p:nvSpPr>
            <p:spPr bwMode="auto">
              <a:xfrm>
                <a:off x="3936" y="2208"/>
                <a:ext cx="192" cy="16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6835 w 43200"/>
                  <a:gd name="T1" fmla="*/ 37366 h 37366"/>
                  <a:gd name="T2" fmla="*/ 37010 w 43200"/>
                  <a:gd name="T3" fmla="*/ 36736 h 37366"/>
                  <a:gd name="T4" fmla="*/ 21600 w 43200"/>
                  <a:gd name="T5" fmla="*/ 21600 h 37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37366" fill="none" extrusionOk="0">
                    <a:moveTo>
                      <a:pt x="6835" y="37365"/>
                    </a:moveTo>
                    <a:cubicBezTo>
                      <a:pt x="2474" y="33281"/>
                      <a:pt x="0" y="2757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7261"/>
                      <a:pt x="40977" y="32696"/>
                      <a:pt x="37009" y="36735"/>
                    </a:cubicBezTo>
                  </a:path>
                  <a:path w="43200" h="37366" stroke="0" extrusionOk="0">
                    <a:moveTo>
                      <a:pt x="6835" y="37365"/>
                    </a:moveTo>
                    <a:cubicBezTo>
                      <a:pt x="2474" y="33281"/>
                      <a:pt x="0" y="2757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7261"/>
                      <a:pt x="40977" y="32696"/>
                      <a:pt x="37009" y="36735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  <p:sp>
            <p:nvSpPr>
              <p:cNvPr id="42" name="Line 298"/>
              <p:cNvSpPr>
                <a:spLocks noChangeShapeType="1"/>
              </p:cNvSpPr>
              <p:nvPr/>
            </p:nvSpPr>
            <p:spPr bwMode="auto">
              <a:xfrm flipH="1">
                <a:off x="4128" y="2602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Line 299"/>
              <p:cNvSpPr>
                <a:spLocks noChangeShapeType="1"/>
              </p:cNvSpPr>
              <p:nvPr/>
            </p:nvSpPr>
            <p:spPr bwMode="auto">
              <a:xfrm>
                <a:off x="4176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Line 300"/>
              <p:cNvSpPr>
                <a:spLocks noChangeShapeType="1"/>
              </p:cNvSpPr>
              <p:nvPr/>
            </p:nvSpPr>
            <p:spPr bwMode="auto">
              <a:xfrm>
                <a:off x="4224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5" name="Line 301"/>
              <p:cNvSpPr>
                <a:spLocks noChangeShapeType="1"/>
              </p:cNvSpPr>
              <p:nvPr/>
            </p:nvSpPr>
            <p:spPr bwMode="auto">
              <a:xfrm>
                <a:off x="4128" y="260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6" name="Group 302"/>
              <p:cNvGrpSpPr>
                <a:grpSpLocks/>
              </p:cNvGrpSpPr>
              <p:nvPr/>
            </p:nvGrpSpPr>
            <p:grpSpPr bwMode="auto">
              <a:xfrm>
                <a:off x="3090" y="2282"/>
                <a:ext cx="510" cy="546"/>
                <a:chOff x="3234" y="1552"/>
                <a:chExt cx="510" cy="546"/>
              </a:xfrm>
            </p:grpSpPr>
            <p:sp>
              <p:nvSpPr>
                <p:cNvPr id="48" name="Line 303"/>
                <p:cNvSpPr>
                  <a:spLocks noChangeShapeType="1"/>
                </p:cNvSpPr>
                <p:nvPr/>
              </p:nvSpPr>
              <p:spPr bwMode="auto">
                <a:xfrm flipH="1">
                  <a:off x="3658" y="1872"/>
                  <a:ext cx="8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9" name="Line 304"/>
                <p:cNvSpPr>
                  <a:spLocks noChangeShapeType="1"/>
                </p:cNvSpPr>
                <p:nvPr/>
              </p:nvSpPr>
              <p:spPr bwMode="auto">
                <a:xfrm>
                  <a:off x="3744" y="1872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" name="Arc 305"/>
                <p:cNvSpPr>
                  <a:spLocks/>
                </p:cNvSpPr>
                <p:nvPr/>
              </p:nvSpPr>
              <p:spPr bwMode="auto">
                <a:xfrm rot="13500000" flipH="1">
                  <a:off x="3632" y="1820"/>
                  <a:ext cx="42" cy="5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15717"/>
                    <a:gd name="T1" fmla="*/ 0 h 21600"/>
                    <a:gd name="T2" fmla="*/ 15717 w 15717"/>
                    <a:gd name="T3" fmla="*/ 6783 h 21600"/>
                    <a:gd name="T4" fmla="*/ 0 w 15717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717" h="21600" fill="none" extrusionOk="0">
                      <a:moveTo>
                        <a:pt x="-1" y="0"/>
                      </a:moveTo>
                      <a:cubicBezTo>
                        <a:pt x="5949" y="0"/>
                        <a:pt x="11635" y="2454"/>
                        <a:pt x="15716" y="6783"/>
                      </a:cubicBezTo>
                    </a:path>
                    <a:path w="15717" h="21600" stroke="0" extrusionOk="0">
                      <a:moveTo>
                        <a:pt x="-1" y="0"/>
                      </a:moveTo>
                      <a:cubicBezTo>
                        <a:pt x="5949" y="0"/>
                        <a:pt x="11635" y="2454"/>
                        <a:pt x="15716" y="678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  <p:sp>
              <p:nvSpPr>
                <p:cNvPr id="51" name="Line 306"/>
                <p:cNvSpPr>
                  <a:spLocks noChangeShapeType="1"/>
                </p:cNvSpPr>
                <p:nvPr/>
              </p:nvSpPr>
              <p:spPr bwMode="auto">
                <a:xfrm rot="18900000" flipV="1">
                  <a:off x="3533" y="1650"/>
                  <a:ext cx="0" cy="24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" name="Arc 307"/>
                <p:cNvSpPr>
                  <a:spLocks/>
                </p:cNvSpPr>
                <p:nvPr/>
              </p:nvSpPr>
              <p:spPr bwMode="auto">
                <a:xfrm rot="-2700000">
                  <a:off x="3326" y="1737"/>
                  <a:ext cx="48" cy="39"/>
                </a:xfrm>
                <a:custGeom>
                  <a:avLst/>
                  <a:gdLst>
                    <a:gd name="G0" fmla="+- 0 0 0"/>
                    <a:gd name="G1" fmla="+- 17678 0 0"/>
                    <a:gd name="G2" fmla="+- 21600 0 0"/>
                    <a:gd name="T0" fmla="*/ 12412 w 21600"/>
                    <a:gd name="T1" fmla="*/ 0 h 17678"/>
                    <a:gd name="T2" fmla="*/ 21600 w 21600"/>
                    <a:gd name="T3" fmla="*/ 17678 h 17678"/>
                    <a:gd name="T4" fmla="*/ 0 w 21600"/>
                    <a:gd name="T5" fmla="*/ 17678 h 17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17678" fill="none" extrusionOk="0">
                      <a:moveTo>
                        <a:pt x="12411" y="0"/>
                      </a:moveTo>
                      <a:cubicBezTo>
                        <a:pt x="18171" y="4044"/>
                        <a:pt x="21600" y="10640"/>
                        <a:pt x="21600" y="17678"/>
                      </a:cubicBezTo>
                    </a:path>
                    <a:path w="21600" h="17678" stroke="0" extrusionOk="0">
                      <a:moveTo>
                        <a:pt x="12411" y="0"/>
                      </a:moveTo>
                      <a:cubicBezTo>
                        <a:pt x="18171" y="4044"/>
                        <a:pt x="21600" y="10640"/>
                        <a:pt x="21600" y="17678"/>
                      </a:cubicBezTo>
                      <a:lnTo>
                        <a:pt x="0" y="17678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  <p:sp>
              <p:nvSpPr>
                <p:cNvPr id="53" name="Line 308"/>
                <p:cNvSpPr>
                  <a:spLocks noChangeShapeType="1"/>
                </p:cNvSpPr>
                <p:nvPr/>
              </p:nvSpPr>
              <p:spPr bwMode="auto">
                <a:xfrm rot="-2700000" flipH="1" flipV="1">
                  <a:off x="3465" y="1718"/>
                  <a:ext cx="0" cy="24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4" name="Line 309"/>
                <p:cNvSpPr>
                  <a:spLocks noChangeShapeType="1"/>
                </p:cNvSpPr>
                <p:nvPr/>
              </p:nvSpPr>
              <p:spPr bwMode="auto">
                <a:xfrm rot="-8100000">
                  <a:off x="3448" y="1705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" name="Line 310"/>
                <p:cNvSpPr>
                  <a:spLocks noChangeShapeType="1"/>
                </p:cNvSpPr>
                <p:nvPr/>
              </p:nvSpPr>
              <p:spPr bwMode="auto">
                <a:xfrm rot="-8100000">
                  <a:off x="3482" y="1739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" name="Line 311"/>
                <p:cNvSpPr>
                  <a:spLocks noChangeShapeType="1"/>
                </p:cNvSpPr>
                <p:nvPr/>
              </p:nvSpPr>
              <p:spPr bwMode="auto">
                <a:xfrm rot="-8100000">
                  <a:off x="3584" y="1841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" name="Line 312"/>
                <p:cNvSpPr>
                  <a:spLocks noChangeShapeType="1"/>
                </p:cNvSpPr>
                <p:nvPr/>
              </p:nvSpPr>
              <p:spPr bwMode="auto">
                <a:xfrm rot="-8100000">
                  <a:off x="3414" y="1671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" name="Arc 313"/>
                <p:cNvSpPr>
                  <a:spLocks/>
                </p:cNvSpPr>
                <p:nvPr/>
              </p:nvSpPr>
              <p:spPr bwMode="auto">
                <a:xfrm rot="18900000" flipH="1">
                  <a:off x="3427" y="1634"/>
                  <a:ext cx="48" cy="40"/>
                </a:xfrm>
                <a:custGeom>
                  <a:avLst/>
                  <a:gdLst>
                    <a:gd name="G0" fmla="+- 0 0 0"/>
                    <a:gd name="G1" fmla="+- 17775 0 0"/>
                    <a:gd name="G2" fmla="+- 21600 0 0"/>
                    <a:gd name="T0" fmla="*/ 12273 w 21600"/>
                    <a:gd name="T1" fmla="*/ 0 h 17775"/>
                    <a:gd name="T2" fmla="*/ 21600 w 21600"/>
                    <a:gd name="T3" fmla="*/ 17775 h 17775"/>
                    <a:gd name="T4" fmla="*/ 0 w 21600"/>
                    <a:gd name="T5" fmla="*/ 17775 h 177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17775" fill="none" extrusionOk="0">
                      <a:moveTo>
                        <a:pt x="12272" y="0"/>
                      </a:moveTo>
                      <a:cubicBezTo>
                        <a:pt x="18113" y="4032"/>
                        <a:pt x="21600" y="10677"/>
                        <a:pt x="21600" y="17775"/>
                      </a:cubicBezTo>
                    </a:path>
                    <a:path w="21600" h="17775" stroke="0" extrusionOk="0">
                      <a:moveTo>
                        <a:pt x="12272" y="0"/>
                      </a:moveTo>
                      <a:cubicBezTo>
                        <a:pt x="18113" y="4032"/>
                        <a:pt x="21600" y="10677"/>
                        <a:pt x="21600" y="17775"/>
                      </a:cubicBezTo>
                      <a:lnTo>
                        <a:pt x="0" y="17775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  <p:sp>
              <p:nvSpPr>
                <p:cNvPr id="59" name="Arc 314"/>
                <p:cNvSpPr>
                  <a:spLocks/>
                </p:cNvSpPr>
                <p:nvPr/>
              </p:nvSpPr>
              <p:spPr bwMode="auto">
                <a:xfrm rot="18900000" flipV="1">
                  <a:off x="3526" y="1933"/>
                  <a:ext cx="48" cy="4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  <p:sp>
              <p:nvSpPr>
                <p:cNvPr id="60" name="Arc 315"/>
                <p:cNvSpPr>
                  <a:spLocks/>
                </p:cNvSpPr>
                <p:nvPr/>
              </p:nvSpPr>
              <p:spPr bwMode="auto">
                <a:xfrm rot="-2700000">
                  <a:off x="3234" y="1552"/>
                  <a:ext cx="192" cy="166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6835 w 43200"/>
                    <a:gd name="T1" fmla="*/ 37366 h 37366"/>
                    <a:gd name="T2" fmla="*/ 37010 w 43200"/>
                    <a:gd name="T3" fmla="*/ 36736 h 37366"/>
                    <a:gd name="T4" fmla="*/ 21600 w 43200"/>
                    <a:gd name="T5" fmla="*/ 21600 h 37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37366" fill="none" extrusionOk="0">
                      <a:moveTo>
                        <a:pt x="6835" y="37365"/>
                      </a:moveTo>
                      <a:cubicBezTo>
                        <a:pt x="2474" y="33281"/>
                        <a:pt x="0" y="27574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27261"/>
                        <a:pt x="40977" y="32696"/>
                        <a:pt x="37009" y="36735"/>
                      </a:cubicBezTo>
                    </a:path>
                    <a:path w="43200" h="37366" stroke="0" extrusionOk="0">
                      <a:moveTo>
                        <a:pt x="6835" y="37365"/>
                      </a:moveTo>
                      <a:cubicBezTo>
                        <a:pt x="2474" y="33281"/>
                        <a:pt x="0" y="27574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27261"/>
                        <a:pt x="40977" y="32696"/>
                        <a:pt x="37009" y="3673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  <p:sp>
              <p:nvSpPr>
                <p:cNvPr id="61" name="Line 316"/>
                <p:cNvSpPr>
                  <a:spLocks noChangeShapeType="1"/>
                </p:cNvSpPr>
                <p:nvPr/>
              </p:nvSpPr>
              <p:spPr bwMode="auto">
                <a:xfrm rot="-8100000">
                  <a:off x="3516" y="1773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" name="Line 317"/>
                <p:cNvSpPr>
                  <a:spLocks noChangeShapeType="1"/>
                </p:cNvSpPr>
                <p:nvPr/>
              </p:nvSpPr>
              <p:spPr bwMode="auto">
                <a:xfrm rot="-8100000">
                  <a:off x="3550" y="1807"/>
                  <a:ext cx="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63" name="Group 318"/>
                <p:cNvGrpSpPr>
                  <a:grpSpLocks/>
                </p:cNvGrpSpPr>
                <p:nvPr/>
              </p:nvGrpSpPr>
              <p:grpSpPr bwMode="auto">
                <a:xfrm rot="-2700000">
                  <a:off x="3403" y="2050"/>
                  <a:ext cx="192" cy="48"/>
                  <a:chOff x="3984" y="1968"/>
                  <a:chExt cx="192" cy="48"/>
                </a:xfrm>
              </p:grpSpPr>
              <p:sp>
                <p:nvSpPr>
                  <p:cNvPr id="65" name="Line 3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96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6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968"/>
                    <a:ext cx="0" cy="4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7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1968"/>
                    <a:ext cx="0" cy="4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8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1968"/>
                    <a:ext cx="0" cy="4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9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968"/>
                    <a:ext cx="0" cy="4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64" name="Line 324"/>
                <p:cNvSpPr>
                  <a:spLocks noChangeShapeType="1"/>
                </p:cNvSpPr>
                <p:nvPr/>
              </p:nvSpPr>
              <p:spPr bwMode="auto">
                <a:xfrm>
                  <a:off x="3696" y="1872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" name="Group 326"/>
            <p:cNvGrpSpPr>
              <a:grpSpLocks/>
            </p:cNvGrpSpPr>
            <p:nvPr/>
          </p:nvGrpSpPr>
          <p:grpSpPr bwMode="auto">
            <a:xfrm>
              <a:off x="3744" y="1306"/>
              <a:ext cx="48" cy="432"/>
              <a:chOff x="3744" y="1306"/>
              <a:chExt cx="48" cy="432"/>
            </a:xfrm>
          </p:grpSpPr>
          <p:grpSp>
            <p:nvGrpSpPr>
              <p:cNvPr id="7" name="Group 327"/>
              <p:cNvGrpSpPr>
                <a:grpSpLocks/>
              </p:cNvGrpSpPr>
              <p:nvPr/>
            </p:nvGrpSpPr>
            <p:grpSpPr bwMode="auto">
              <a:xfrm rot="5400000">
                <a:off x="3552" y="1498"/>
                <a:ext cx="432" cy="48"/>
                <a:chOff x="4865" y="1728"/>
                <a:chExt cx="432" cy="48"/>
              </a:xfrm>
            </p:grpSpPr>
            <p:sp>
              <p:nvSpPr>
                <p:cNvPr id="9" name="Line 328"/>
                <p:cNvSpPr>
                  <a:spLocks noChangeShapeType="1"/>
                </p:cNvSpPr>
                <p:nvPr/>
              </p:nvSpPr>
              <p:spPr bwMode="auto">
                <a:xfrm>
                  <a:off x="4865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0" name="Line 329"/>
                <p:cNvSpPr>
                  <a:spLocks noChangeShapeType="1"/>
                </p:cNvSpPr>
                <p:nvPr/>
              </p:nvSpPr>
              <p:spPr bwMode="auto">
                <a:xfrm>
                  <a:off x="4913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" name="Line 330"/>
                <p:cNvSpPr>
                  <a:spLocks noChangeShapeType="1"/>
                </p:cNvSpPr>
                <p:nvPr/>
              </p:nvSpPr>
              <p:spPr bwMode="auto">
                <a:xfrm>
                  <a:off x="4961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" name="Line 331"/>
                <p:cNvSpPr>
                  <a:spLocks noChangeShapeType="1"/>
                </p:cNvSpPr>
                <p:nvPr/>
              </p:nvSpPr>
              <p:spPr bwMode="auto">
                <a:xfrm>
                  <a:off x="5009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" name="Line 332"/>
                <p:cNvSpPr>
                  <a:spLocks noChangeShapeType="1"/>
                </p:cNvSpPr>
                <p:nvPr/>
              </p:nvSpPr>
              <p:spPr bwMode="auto">
                <a:xfrm>
                  <a:off x="5057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" name="Line 333"/>
                <p:cNvSpPr>
                  <a:spLocks noChangeShapeType="1"/>
                </p:cNvSpPr>
                <p:nvPr/>
              </p:nvSpPr>
              <p:spPr bwMode="auto">
                <a:xfrm>
                  <a:off x="5105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" name="Line 334"/>
                <p:cNvSpPr>
                  <a:spLocks noChangeShapeType="1"/>
                </p:cNvSpPr>
                <p:nvPr/>
              </p:nvSpPr>
              <p:spPr bwMode="auto">
                <a:xfrm>
                  <a:off x="5153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" name="Line 335"/>
                <p:cNvSpPr>
                  <a:spLocks noChangeShapeType="1"/>
                </p:cNvSpPr>
                <p:nvPr/>
              </p:nvSpPr>
              <p:spPr bwMode="auto">
                <a:xfrm>
                  <a:off x="5201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" name="Line 336"/>
                <p:cNvSpPr>
                  <a:spLocks noChangeShapeType="1"/>
                </p:cNvSpPr>
                <p:nvPr/>
              </p:nvSpPr>
              <p:spPr bwMode="auto">
                <a:xfrm>
                  <a:off x="5249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8" name="Line 337"/>
                <p:cNvSpPr>
                  <a:spLocks noChangeShapeType="1"/>
                </p:cNvSpPr>
                <p:nvPr/>
              </p:nvSpPr>
              <p:spPr bwMode="auto">
                <a:xfrm>
                  <a:off x="5297" y="1728"/>
                  <a:ext cx="0" cy="48"/>
                </a:xfrm>
                <a:prstGeom prst="line">
                  <a:avLst/>
                </a:prstGeom>
                <a:noFill/>
                <a:ln w="38100">
                  <a:solidFill>
                    <a:srgbClr val="8749CB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" name="Line 338"/>
              <p:cNvSpPr>
                <a:spLocks noChangeShapeType="1"/>
              </p:cNvSpPr>
              <p:nvPr/>
            </p:nvSpPr>
            <p:spPr bwMode="auto">
              <a:xfrm flipV="1">
                <a:off x="3792" y="130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8749CB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1142999" y="2058988"/>
            <a:ext cx="5783545" cy="3416320"/>
            <a:chOff x="1142999" y="2058988"/>
            <a:chExt cx="5783545" cy="3416320"/>
          </a:xfrm>
        </p:grpSpPr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1447800" y="2058988"/>
              <a:ext cx="5478744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dirty="0" smtClean="0"/>
                <a:t>2% encoding vs. 60-70% non-coding RNA</a:t>
              </a:r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dirty="0" smtClean="0"/>
                <a:t>10-30% of all genes regulated by miRNAs</a:t>
              </a:r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endParaRPr lang="en-US" dirty="0" smtClean="0"/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dirty="0" smtClean="0"/>
                <a:t>experimental miR target prediction</a:t>
              </a:r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dirty="0" smtClean="0"/>
                <a:t>	expensive, slow</a:t>
              </a:r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i="1" dirty="0" smtClean="0"/>
                <a:t>in silico </a:t>
              </a:r>
              <a:r>
                <a:rPr lang="en-US" dirty="0" smtClean="0"/>
                <a:t>miR target prediction		</a:t>
              </a:r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dirty="0" smtClean="0"/>
                <a:t>	~3000 targets/miRNA</a:t>
              </a:r>
            </a:p>
            <a:p>
              <a:pPr>
                <a:lnSpc>
                  <a:spcPct val="150000"/>
                </a:lnSpc>
                <a:tabLst>
                  <a:tab pos="357188" algn="l"/>
                  <a:tab pos="1976438" algn="l"/>
                </a:tabLst>
              </a:pPr>
              <a:r>
                <a:rPr lang="en-US" dirty="0" smtClean="0"/>
                <a:t>	low/no overlap between different prediction tools</a:t>
              </a:r>
              <a:endParaRPr lang="en-US" dirty="0"/>
            </a:p>
          </p:txBody>
        </p:sp>
        <p:sp>
          <p:nvSpPr>
            <p:cNvPr id="82" name="Freeform 81"/>
            <p:cNvSpPr/>
            <p:nvPr/>
          </p:nvSpPr>
          <p:spPr>
            <a:xfrm rot="5400000">
              <a:off x="1129069" y="2620230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0092D2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>
                <a:latin typeface="Arial" charset="0"/>
              </a:endParaRPr>
            </a:p>
          </p:txBody>
        </p:sp>
        <p:sp>
          <p:nvSpPr>
            <p:cNvPr id="83" name="Freeform 82"/>
            <p:cNvSpPr/>
            <p:nvPr/>
          </p:nvSpPr>
          <p:spPr>
            <a:xfrm rot="5400000">
              <a:off x="1129069" y="3503633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84"/>
            <p:cNvSpPr/>
            <p:nvPr/>
          </p:nvSpPr>
          <p:spPr>
            <a:xfrm rot="5400000">
              <a:off x="1129068" y="2239230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0092D2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>
                <a:latin typeface="Arial" charset="0"/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 rot="5400000">
              <a:off x="1129069" y="4288880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219200" y="5867400"/>
            <a:ext cx="5791200" cy="533401"/>
            <a:chOff x="1219200" y="5867400"/>
            <a:chExt cx="5791200" cy="533401"/>
          </a:xfrm>
        </p:grpSpPr>
        <p:grpSp>
          <p:nvGrpSpPr>
            <p:cNvPr id="100" name="Group 99"/>
            <p:cNvGrpSpPr/>
            <p:nvPr/>
          </p:nvGrpSpPr>
          <p:grpSpPr>
            <a:xfrm>
              <a:off x="1219200" y="5867400"/>
              <a:ext cx="5791200" cy="533401"/>
              <a:chOff x="1219200" y="5867400"/>
              <a:chExt cx="5791200" cy="533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8" name="Rounded Rectangle 97"/>
              <p:cNvSpPr/>
              <p:nvPr/>
            </p:nvSpPr>
            <p:spPr>
              <a:xfrm>
                <a:off x="1219200" y="5867400"/>
                <a:ext cx="5791200" cy="533400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008D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Isosceles Triangle 94"/>
              <p:cNvSpPr/>
              <p:nvPr/>
            </p:nvSpPr>
            <p:spPr>
              <a:xfrm rot="5400000">
                <a:off x="1181100" y="5981701"/>
                <a:ext cx="533400" cy="304799"/>
              </a:xfrm>
              <a:prstGeom prst="triangle">
                <a:avLst/>
              </a:prstGeom>
              <a:solidFill>
                <a:srgbClr val="008DD5"/>
              </a:solidFill>
              <a:ln w="3175" cmpd="sng">
                <a:solidFill>
                  <a:srgbClr val="008DD5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99" name="Rounded Rectangle 98"/>
              <p:cNvSpPr/>
              <p:nvPr/>
            </p:nvSpPr>
            <p:spPr>
              <a:xfrm>
                <a:off x="1219200" y="5867400"/>
                <a:ext cx="76200" cy="533400"/>
              </a:xfrm>
              <a:prstGeom prst="roundRect">
                <a:avLst/>
              </a:prstGeom>
              <a:solidFill>
                <a:srgbClr val="008DD5"/>
              </a:solidFill>
              <a:ln w="38100">
                <a:solidFill>
                  <a:srgbClr val="008D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1807175" y="5955268"/>
              <a:ext cx="3450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functional effects hard to predict</a:t>
              </a:r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532068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potential contributions (III)</a:t>
            </a:r>
          </a:p>
          <a:p>
            <a:r>
              <a:rPr lang="en-US" dirty="0" smtClean="0"/>
              <a:t>linking miRNA &amp; miRNA-targets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181600" y="1295400"/>
            <a:ext cx="3820616" cy="3313331"/>
            <a:chOff x="5181600" y="1295400"/>
            <a:chExt cx="3820616" cy="3313331"/>
          </a:xfrm>
        </p:grpSpPr>
        <p:sp>
          <p:nvSpPr>
            <p:cNvPr id="91" name="Textfeld 4"/>
            <p:cNvSpPr txBox="1"/>
            <p:nvPr/>
          </p:nvSpPr>
          <p:spPr>
            <a:xfrm>
              <a:off x="5199489" y="3962400"/>
              <a:ext cx="3276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TASSDB (Sinah </a:t>
              </a:r>
              <a:r>
                <a:rPr lang="en-US" i="1" dirty="0" smtClean="0"/>
                <a:t>et al</a:t>
              </a:r>
              <a:r>
                <a:rPr lang="en-US" dirty="0" smtClean="0"/>
                <a:t>, 2012)</a:t>
              </a:r>
            </a:p>
            <a:p>
              <a:r>
                <a:rPr lang="en-US" u="sng" dirty="0" smtClean="0"/>
                <a:t>t</a:t>
              </a:r>
              <a:r>
                <a:rPr lang="en-US" dirty="0" smtClean="0"/>
                <a:t>andem </a:t>
              </a:r>
              <a:r>
                <a:rPr lang="en-US" u="sng" dirty="0" smtClean="0"/>
                <a:t>s</a:t>
              </a:r>
              <a:r>
                <a:rPr lang="en-US" dirty="0" smtClean="0"/>
                <a:t>plice </a:t>
              </a:r>
              <a:r>
                <a:rPr lang="en-US" u="sng" dirty="0" smtClean="0"/>
                <a:t>s</a:t>
              </a:r>
              <a:r>
                <a:rPr lang="en-US" dirty="0" smtClean="0"/>
                <a:t>ite </a:t>
              </a:r>
              <a:r>
                <a:rPr lang="en-US" u="sng" dirty="0" smtClean="0"/>
                <a:t>d</a:t>
              </a:r>
              <a:r>
                <a:rPr lang="en-US" dirty="0" smtClean="0"/>
                <a:t>ata </a:t>
              </a:r>
              <a:r>
                <a:rPr lang="en-US" u="sng" dirty="0" smtClean="0"/>
                <a:t>b</a:t>
              </a:r>
              <a:r>
                <a:rPr lang="en-US" dirty="0" smtClean="0"/>
                <a:t>ase</a:t>
              </a:r>
            </a:p>
          </p:txBody>
        </p:sp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81600" y="1295400"/>
              <a:ext cx="3820616" cy="2728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9" name="TextBox 108"/>
          <p:cNvSpPr txBox="1"/>
          <p:nvPr/>
        </p:nvSpPr>
        <p:spPr>
          <a:xfrm>
            <a:off x="304800" y="175260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to?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199489" y="1676593"/>
            <a:ext cx="2877711" cy="4114607"/>
            <a:chOff x="5199489" y="1676593"/>
            <a:chExt cx="2877711" cy="4114607"/>
          </a:xfrm>
        </p:grpSpPr>
        <p:sp>
          <p:nvSpPr>
            <p:cNvPr id="93" name="Rechteck 8"/>
            <p:cNvSpPr/>
            <p:nvPr/>
          </p:nvSpPr>
          <p:spPr>
            <a:xfrm>
              <a:off x="5234936" y="3533822"/>
              <a:ext cx="1121134" cy="125548"/>
            </a:xfrm>
            <a:prstGeom prst="rect">
              <a:avLst/>
            </a:prstGeom>
            <a:solidFill>
              <a:srgbClr val="008DD5">
                <a:alpha val="20000"/>
              </a:srgbClr>
            </a:solidFill>
            <a:ln>
              <a:solidFill>
                <a:srgbClr val="008D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Rechteck 10"/>
            <p:cNvSpPr/>
            <p:nvPr/>
          </p:nvSpPr>
          <p:spPr>
            <a:xfrm>
              <a:off x="6497497" y="1910617"/>
              <a:ext cx="1121134" cy="125548"/>
            </a:xfrm>
            <a:prstGeom prst="rect">
              <a:avLst/>
            </a:prstGeom>
            <a:solidFill>
              <a:srgbClr val="008DD5">
                <a:alpha val="20000"/>
              </a:srgbClr>
            </a:solidFill>
            <a:ln>
              <a:solidFill>
                <a:srgbClr val="008D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Rechteck 11"/>
            <p:cNvSpPr/>
            <p:nvPr/>
          </p:nvSpPr>
          <p:spPr>
            <a:xfrm>
              <a:off x="6499157" y="2179541"/>
              <a:ext cx="1121134" cy="359412"/>
            </a:xfrm>
            <a:prstGeom prst="rect">
              <a:avLst/>
            </a:prstGeom>
            <a:solidFill>
              <a:srgbClr val="008DD5">
                <a:alpha val="20000"/>
              </a:srgbClr>
            </a:solidFill>
            <a:ln>
              <a:solidFill>
                <a:srgbClr val="008D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Rechteck 29"/>
            <p:cNvSpPr/>
            <p:nvPr/>
          </p:nvSpPr>
          <p:spPr>
            <a:xfrm>
              <a:off x="6499157" y="1676593"/>
              <a:ext cx="1121134" cy="83825"/>
            </a:xfrm>
            <a:prstGeom prst="rect">
              <a:avLst/>
            </a:prstGeom>
            <a:solidFill>
              <a:srgbClr val="008DD5">
                <a:alpha val="20000"/>
              </a:srgbClr>
            </a:solidFill>
            <a:ln>
              <a:solidFill>
                <a:srgbClr val="008D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199489" y="4590871"/>
              <a:ext cx="287771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DD5"/>
                  </a:solidFill>
                </a:rPr>
                <a:t>sequence pattern</a:t>
              </a:r>
            </a:p>
            <a:p>
              <a:r>
                <a:rPr lang="en-US" dirty="0" smtClean="0">
                  <a:solidFill>
                    <a:srgbClr val="008DD5"/>
                  </a:solidFill>
                </a:rPr>
                <a:t>donor/acceptor position</a:t>
              </a:r>
            </a:p>
            <a:p>
              <a:r>
                <a:rPr lang="en-US" dirty="0" smtClean="0">
                  <a:solidFill>
                    <a:srgbClr val="008DD5"/>
                  </a:solidFill>
                </a:rPr>
                <a:t>conservation</a:t>
              </a:r>
            </a:p>
            <a:p>
              <a:r>
                <a:rPr lang="en-US" dirty="0" smtClean="0">
                  <a:solidFill>
                    <a:srgbClr val="008DD5"/>
                  </a:solidFill>
                </a:rPr>
                <a:t>nonsense mediated decay</a:t>
              </a:r>
              <a:endParaRPr lang="en-US" dirty="0">
                <a:solidFill>
                  <a:srgbClr val="008DD5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43000" y="1961988"/>
            <a:ext cx="3810000" cy="1754326"/>
            <a:chOff x="1143000" y="2416076"/>
            <a:chExt cx="3810000" cy="1754326"/>
          </a:xfrm>
        </p:grpSpPr>
        <p:sp>
          <p:nvSpPr>
            <p:cNvPr id="110" name="TextBox 109"/>
            <p:cNvSpPr txBox="1"/>
            <p:nvPr/>
          </p:nvSpPr>
          <p:spPr>
            <a:xfrm>
              <a:off x="1203256" y="2416076"/>
              <a:ext cx="3749744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extract available information:</a:t>
              </a:r>
            </a:p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	is there a splice-relevant variant?</a:t>
              </a:r>
            </a:p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	is the variant associated to </a:t>
              </a:r>
            </a:p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	modified mRNA expression?</a:t>
              </a:r>
            </a:p>
          </p:txBody>
        </p:sp>
        <p:sp>
          <p:nvSpPr>
            <p:cNvPr id="117" name="Freeform 116"/>
            <p:cNvSpPr/>
            <p:nvPr/>
          </p:nvSpPr>
          <p:spPr>
            <a:xfrm rot="5400000">
              <a:off x="1129069" y="3016726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117"/>
            <p:cNvSpPr/>
            <p:nvPr/>
          </p:nvSpPr>
          <p:spPr>
            <a:xfrm rot="5400000">
              <a:off x="1129069" y="3420329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43000" y="4025810"/>
            <a:ext cx="4632256" cy="1754326"/>
            <a:chOff x="1143000" y="4479898"/>
            <a:chExt cx="4632256" cy="1754326"/>
          </a:xfrm>
        </p:grpSpPr>
        <p:sp>
          <p:nvSpPr>
            <p:cNvPr id="116" name="Freeform 115"/>
            <p:cNvSpPr/>
            <p:nvPr/>
          </p:nvSpPr>
          <p:spPr>
            <a:xfrm rot="5400000">
              <a:off x="1129069" y="5087527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03256" y="4479898"/>
              <a:ext cx="4572000" cy="17543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expected outcome:</a:t>
              </a:r>
            </a:p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	candidates </a:t>
              </a:r>
              <a:r>
                <a:rPr lang="en-US" smtClean="0"/>
                <a:t>of variants from </a:t>
              </a:r>
            </a:p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smtClean="0"/>
                <a:t>	the 1000 Genomes project </a:t>
              </a:r>
              <a:r>
                <a:rPr lang="en-US" dirty="0" smtClean="0"/>
                <a:t>with</a:t>
              </a:r>
            </a:p>
            <a:p>
              <a:pPr>
                <a:lnSpc>
                  <a:spcPct val="150000"/>
                </a:lnSpc>
                <a:tabLst>
                  <a:tab pos="177800" algn="l"/>
                </a:tabLst>
              </a:pPr>
              <a:r>
                <a:rPr lang="en-US" dirty="0" smtClean="0"/>
                <a:t>	potential functional impact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6200" y="5918999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ICMB references: </a:t>
            </a:r>
          </a:p>
          <a:p>
            <a:endParaRPr lang="en-US" sz="600" dirty="0" smtClean="0"/>
          </a:p>
          <a:p>
            <a:r>
              <a:rPr lang="en-US" sz="1200" dirty="0" smtClean="0"/>
              <a:t>Häsler </a:t>
            </a:r>
            <a:r>
              <a:rPr lang="en-US" sz="1200" i="1" dirty="0" smtClean="0"/>
              <a:t>et al </a:t>
            </a:r>
            <a:r>
              <a:rPr lang="en-US" sz="1200" dirty="0" smtClean="0"/>
              <a:t>2012 </a:t>
            </a:r>
            <a:r>
              <a:rPr lang="en-US" sz="1200" b="1" dirty="0" smtClean="0"/>
              <a:t>PLoS One</a:t>
            </a:r>
            <a:r>
              <a:rPr lang="en-US" sz="1200" dirty="0" smtClean="0"/>
              <a:t>, Keller </a:t>
            </a:r>
            <a:r>
              <a:rPr lang="en-US" sz="1200" i="1" dirty="0" smtClean="0"/>
              <a:t>et al </a:t>
            </a:r>
            <a:r>
              <a:rPr lang="en-US" sz="1200" dirty="0" smtClean="0"/>
              <a:t>2011 </a:t>
            </a:r>
            <a:r>
              <a:rPr lang="en-US" sz="1200" b="1" dirty="0" smtClean="0"/>
              <a:t>Nat Methods</a:t>
            </a:r>
            <a:r>
              <a:rPr lang="en-US" sz="1200" dirty="0" smtClean="0"/>
              <a:t>, Schulte </a:t>
            </a:r>
            <a:r>
              <a:rPr lang="en-US" sz="1200" i="1" dirty="0" smtClean="0"/>
              <a:t>et al </a:t>
            </a:r>
            <a:r>
              <a:rPr lang="en-US" sz="1200" smtClean="0"/>
              <a:t>2010 </a:t>
            </a:r>
            <a:r>
              <a:rPr lang="en-US" sz="1200" b="1" smtClean="0"/>
              <a:t>NAR</a:t>
            </a:r>
            <a:r>
              <a:rPr lang="en-US" sz="1200" smtClean="0"/>
              <a:t>, Sinha </a:t>
            </a:r>
            <a:r>
              <a:rPr lang="en-US" sz="1200" i="1" smtClean="0"/>
              <a:t>et al</a:t>
            </a:r>
            <a:r>
              <a:rPr lang="en-US" sz="1200" smtClean="0"/>
              <a:t>, 2010 </a:t>
            </a:r>
            <a:r>
              <a:rPr lang="en-US" sz="1200" b="1" smtClean="0"/>
              <a:t>BMC Bioinformatics</a:t>
            </a:r>
            <a:r>
              <a:rPr lang="en-US" sz="1200" smtClean="0"/>
              <a:t>,</a:t>
            </a:r>
            <a:r>
              <a:rPr lang="en-US" sz="1200" b="1" smtClean="0"/>
              <a:t> </a:t>
            </a:r>
            <a:r>
              <a:rPr lang="en-US" sz="1200" smtClean="0"/>
              <a:t>Hiller </a:t>
            </a:r>
            <a:r>
              <a:rPr lang="en-US" sz="1200" i="1" smtClean="0"/>
              <a:t>et al </a:t>
            </a:r>
            <a:r>
              <a:rPr lang="en-US" sz="1200" smtClean="0"/>
              <a:t>2007 </a:t>
            </a:r>
            <a:r>
              <a:rPr lang="en-US" sz="1200" b="1" smtClean="0"/>
              <a:t>NAR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46826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8DD5"/>
                </a:solidFill>
              </a:rPr>
              <a:t>ICMB potential contributions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143000" y="2058988"/>
            <a:ext cx="3734072" cy="1338828"/>
            <a:chOff x="1143000" y="2058988"/>
            <a:chExt cx="3734072" cy="1338828"/>
          </a:xfrm>
        </p:grpSpPr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1447800" y="2058988"/>
              <a:ext cx="3429272" cy="133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dirty="0" smtClean="0"/>
                <a:t>nTARs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splice variation patterns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linking miRNA to miRNA targets</a:t>
              </a:r>
            </a:p>
          </p:txBody>
        </p:sp>
        <p:sp>
          <p:nvSpPr>
            <p:cNvPr id="4" name="Freeform 3"/>
            <p:cNvSpPr/>
            <p:nvPr/>
          </p:nvSpPr>
          <p:spPr>
            <a:xfrm rot="5400000">
              <a:off x="1129069" y="2223731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Freeform 4"/>
            <p:cNvSpPr/>
            <p:nvPr/>
          </p:nvSpPr>
          <p:spPr>
            <a:xfrm rot="5400000">
              <a:off x="1129069" y="2680932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5"/>
            <p:cNvSpPr/>
            <p:nvPr/>
          </p:nvSpPr>
          <p:spPr>
            <a:xfrm rot="5400000">
              <a:off x="1129069" y="3061932"/>
              <a:ext cx="228600" cy="200737"/>
            </a:xfrm>
            <a:custGeom>
              <a:avLst/>
              <a:gdLst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71612"/>
                <a:gd name="connsiteX1" fmla="*/ 55166 w 1567656"/>
                <a:gd name="connsiteY1" fmla="*/ 1071959 h 1471612"/>
                <a:gd name="connsiteX2" fmla="*/ 252810 w 1567656"/>
                <a:gd name="connsiteY2" fmla="*/ 1412478 h 1471612"/>
                <a:gd name="connsiteX3" fmla="*/ 1312466 w 1567656"/>
                <a:gd name="connsiteY3" fmla="*/ 1414859 h 1471612"/>
                <a:gd name="connsiteX4" fmla="*/ 1512491 w 1567656"/>
                <a:gd name="connsiteY4" fmla="*/ 1071959 h 1471612"/>
                <a:gd name="connsiteX5" fmla="*/ 981473 w 1567656"/>
                <a:gd name="connsiteY5" fmla="*/ 155178 h 1471612"/>
                <a:gd name="connsiteX6" fmla="*/ 583804 w 1567656"/>
                <a:gd name="connsiteY6" fmla="*/ 152797 h 1471612"/>
                <a:gd name="connsiteX0" fmla="*/ 583804 w 1567656"/>
                <a:gd name="connsiteY0" fmla="*/ 152797 h 1469628"/>
                <a:gd name="connsiteX1" fmla="*/ 55166 w 1567656"/>
                <a:gd name="connsiteY1" fmla="*/ 1071959 h 1469628"/>
                <a:gd name="connsiteX2" fmla="*/ 252810 w 1567656"/>
                <a:gd name="connsiteY2" fmla="*/ 1412478 h 1469628"/>
                <a:gd name="connsiteX3" fmla="*/ 1312466 w 1567656"/>
                <a:gd name="connsiteY3" fmla="*/ 1414859 h 1469628"/>
                <a:gd name="connsiteX4" fmla="*/ 1512491 w 1567656"/>
                <a:gd name="connsiteY4" fmla="*/ 1071959 h 1469628"/>
                <a:gd name="connsiteX5" fmla="*/ 981473 w 1567656"/>
                <a:gd name="connsiteY5" fmla="*/ 155178 h 1469628"/>
                <a:gd name="connsiteX6" fmla="*/ 583804 w 1567656"/>
                <a:gd name="connsiteY6" fmla="*/ 152797 h 1469628"/>
                <a:gd name="connsiteX0" fmla="*/ 583804 w 1567656"/>
                <a:gd name="connsiteY0" fmla="*/ 152797 h 1414859"/>
                <a:gd name="connsiteX1" fmla="*/ 55166 w 1567656"/>
                <a:gd name="connsiteY1" fmla="*/ 1071959 h 1414859"/>
                <a:gd name="connsiteX2" fmla="*/ 252810 w 1567656"/>
                <a:gd name="connsiteY2" fmla="*/ 1412478 h 1414859"/>
                <a:gd name="connsiteX3" fmla="*/ 1312466 w 1567656"/>
                <a:gd name="connsiteY3" fmla="*/ 1414859 h 1414859"/>
                <a:gd name="connsiteX4" fmla="*/ 1512491 w 1567656"/>
                <a:gd name="connsiteY4" fmla="*/ 1071959 h 1414859"/>
                <a:gd name="connsiteX5" fmla="*/ 981473 w 1567656"/>
                <a:gd name="connsiteY5" fmla="*/ 155178 h 1414859"/>
                <a:gd name="connsiteX6" fmla="*/ 583804 w 1567656"/>
                <a:gd name="connsiteY6" fmla="*/ 152797 h 1414859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83754 h 1445816"/>
                <a:gd name="connsiteX1" fmla="*/ 55166 w 1567656"/>
                <a:gd name="connsiteY1" fmla="*/ 1102916 h 1445816"/>
                <a:gd name="connsiteX2" fmla="*/ 252810 w 1567656"/>
                <a:gd name="connsiteY2" fmla="*/ 1443435 h 1445816"/>
                <a:gd name="connsiteX3" fmla="*/ 1312466 w 1567656"/>
                <a:gd name="connsiteY3" fmla="*/ 1445816 h 1445816"/>
                <a:gd name="connsiteX4" fmla="*/ 1512491 w 1567656"/>
                <a:gd name="connsiteY4" fmla="*/ 1102916 h 1445816"/>
                <a:gd name="connsiteX5" fmla="*/ 981473 w 1567656"/>
                <a:gd name="connsiteY5" fmla="*/ 186135 h 1445816"/>
                <a:gd name="connsiteX6" fmla="*/ 583804 w 1567656"/>
                <a:gd name="connsiteY6" fmla="*/ 183754 h 1445816"/>
                <a:gd name="connsiteX0" fmla="*/ 583804 w 1567656"/>
                <a:gd name="connsiteY0" fmla="*/ 164704 h 1426766"/>
                <a:gd name="connsiteX1" fmla="*/ 55166 w 1567656"/>
                <a:gd name="connsiteY1" fmla="*/ 1083866 h 1426766"/>
                <a:gd name="connsiteX2" fmla="*/ 252810 w 1567656"/>
                <a:gd name="connsiteY2" fmla="*/ 1424385 h 1426766"/>
                <a:gd name="connsiteX3" fmla="*/ 1312466 w 1567656"/>
                <a:gd name="connsiteY3" fmla="*/ 1426766 h 1426766"/>
                <a:gd name="connsiteX4" fmla="*/ 1512491 w 1567656"/>
                <a:gd name="connsiteY4" fmla="*/ 1083866 h 1426766"/>
                <a:gd name="connsiteX5" fmla="*/ 981473 w 1567656"/>
                <a:gd name="connsiteY5" fmla="*/ 167085 h 1426766"/>
                <a:gd name="connsiteX6" fmla="*/ 583804 w 1567656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81944"/>
                <a:gd name="connsiteY0" fmla="*/ 164704 h 1426766"/>
                <a:gd name="connsiteX1" fmla="*/ 55166 w 1581944"/>
                <a:gd name="connsiteY1" fmla="*/ 1083866 h 1426766"/>
                <a:gd name="connsiteX2" fmla="*/ 252810 w 1581944"/>
                <a:gd name="connsiteY2" fmla="*/ 1424385 h 1426766"/>
                <a:gd name="connsiteX3" fmla="*/ 1312466 w 1581944"/>
                <a:gd name="connsiteY3" fmla="*/ 1426766 h 1426766"/>
                <a:gd name="connsiteX4" fmla="*/ 1512491 w 1581944"/>
                <a:gd name="connsiteY4" fmla="*/ 1083866 h 1426766"/>
                <a:gd name="connsiteX5" fmla="*/ 981473 w 1581944"/>
                <a:gd name="connsiteY5" fmla="*/ 167085 h 1426766"/>
                <a:gd name="connsiteX6" fmla="*/ 583804 w 1581944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583804 w 1593851"/>
                <a:gd name="connsiteY0" fmla="*/ 164704 h 1426766"/>
                <a:gd name="connsiteX1" fmla="*/ 55166 w 1593851"/>
                <a:gd name="connsiteY1" fmla="*/ 1083866 h 1426766"/>
                <a:gd name="connsiteX2" fmla="*/ 252810 w 1593851"/>
                <a:gd name="connsiteY2" fmla="*/ 1424385 h 1426766"/>
                <a:gd name="connsiteX3" fmla="*/ 1312466 w 1593851"/>
                <a:gd name="connsiteY3" fmla="*/ 1426766 h 1426766"/>
                <a:gd name="connsiteX4" fmla="*/ 1512491 w 1593851"/>
                <a:gd name="connsiteY4" fmla="*/ 1083866 h 1426766"/>
                <a:gd name="connsiteX5" fmla="*/ 981473 w 1593851"/>
                <a:gd name="connsiteY5" fmla="*/ 167085 h 1426766"/>
                <a:gd name="connsiteX6" fmla="*/ 583804 w 1593851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  <a:gd name="connsiteX0" fmla="*/ 614760 w 1624807"/>
                <a:gd name="connsiteY0" fmla="*/ 164704 h 1426766"/>
                <a:gd name="connsiteX1" fmla="*/ 86122 w 1624807"/>
                <a:gd name="connsiteY1" fmla="*/ 1083866 h 1426766"/>
                <a:gd name="connsiteX2" fmla="*/ 283766 w 1624807"/>
                <a:gd name="connsiteY2" fmla="*/ 1424385 h 1426766"/>
                <a:gd name="connsiteX3" fmla="*/ 1343422 w 1624807"/>
                <a:gd name="connsiteY3" fmla="*/ 1426766 h 1426766"/>
                <a:gd name="connsiteX4" fmla="*/ 1543447 w 1624807"/>
                <a:gd name="connsiteY4" fmla="*/ 1083866 h 1426766"/>
                <a:gd name="connsiteX5" fmla="*/ 1012429 w 1624807"/>
                <a:gd name="connsiteY5" fmla="*/ 167085 h 1426766"/>
                <a:gd name="connsiteX6" fmla="*/ 614760 w 1624807"/>
                <a:gd name="connsiteY6" fmla="*/ 164704 h 1426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807" h="1426766">
                  <a:moveTo>
                    <a:pt x="614760" y="164704"/>
                  </a:moveTo>
                  <a:cubicBezTo>
                    <a:pt x="229395" y="843756"/>
                    <a:pt x="462757" y="431007"/>
                    <a:pt x="86122" y="1083866"/>
                  </a:cubicBezTo>
                  <a:cubicBezTo>
                    <a:pt x="0" y="1229519"/>
                    <a:pt x="109935" y="1424385"/>
                    <a:pt x="283766" y="1424385"/>
                  </a:cubicBezTo>
                  <a:lnTo>
                    <a:pt x="1343422" y="1426766"/>
                  </a:lnTo>
                  <a:cubicBezTo>
                    <a:pt x="1520031" y="1424782"/>
                    <a:pt x="1624807" y="1229519"/>
                    <a:pt x="1543447" y="1083866"/>
                  </a:cubicBezTo>
                  <a:cubicBezTo>
                    <a:pt x="1076326" y="276225"/>
                    <a:pt x="1438275" y="898526"/>
                    <a:pt x="1012429" y="167085"/>
                  </a:cubicBezTo>
                  <a:cubicBezTo>
                    <a:pt x="917576" y="0"/>
                    <a:pt x="697707" y="30957"/>
                    <a:pt x="614760" y="164704"/>
                  </a:cubicBezTo>
                  <a:close/>
                </a:path>
              </a:pathLst>
            </a:custGeom>
            <a:solidFill>
              <a:srgbClr val="99F34C"/>
            </a:solidFill>
            <a:ln w="3175" cmpd="sng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4800" y="4419600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position in the analysis pipeline?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641907" y="1269087"/>
            <a:ext cx="2121093" cy="3375224"/>
            <a:chOff x="6641907" y="1269087"/>
            <a:chExt cx="2121093" cy="3375224"/>
          </a:xfrm>
        </p:grpSpPr>
        <p:sp>
          <p:nvSpPr>
            <p:cNvPr id="8" name="TextBox 7"/>
            <p:cNvSpPr txBox="1"/>
            <p:nvPr/>
          </p:nvSpPr>
          <p:spPr>
            <a:xfrm>
              <a:off x="6641907" y="1269087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team</a:t>
              </a:r>
              <a:endParaRPr lang="en-US" dirty="0"/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6641907" y="2058988"/>
              <a:ext cx="2121093" cy="2585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dirty="0" smtClean="0"/>
                <a:t>Philip Rosenstiel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Stefan Schreiber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Robert Häsler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Matthias Barann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Daniela Esser</a:t>
              </a:r>
            </a:p>
            <a:p>
              <a:pPr>
                <a:lnSpc>
                  <a:spcPct val="150000"/>
                </a:lnSpc>
              </a:pPr>
              <a:r>
                <a:rPr lang="en-US" smtClean="0"/>
                <a:t>Markus Schilhabel</a:t>
              </a:r>
              <a:endParaRPr lang="en-US" dirty="0" smtClean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57200" y="4114800"/>
            <a:ext cx="7850188" cy="1981200"/>
            <a:chOff x="457200" y="4114800"/>
            <a:chExt cx="7850188" cy="1981200"/>
          </a:xfrm>
        </p:grpSpPr>
        <p:sp>
          <p:nvSpPr>
            <p:cNvPr id="10" name="Pentagon 9"/>
            <p:cNvSpPr/>
            <p:nvPr/>
          </p:nvSpPr>
          <p:spPr>
            <a:xfrm>
              <a:off x="457200" y="5257800"/>
              <a:ext cx="1066800" cy="838200"/>
            </a:xfrm>
            <a:prstGeom prst="homePlate">
              <a:avLst>
                <a:gd name="adj" fmla="val 34211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hevron 15"/>
            <p:cNvSpPr/>
            <p:nvPr/>
          </p:nvSpPr>
          <p:spPr>
            <a:xfrm>
              <a:off x="1371600" y="5257800"/>
              <a:ext cx="1143000" cy="838200"/>
            </a:xfrm>
            <a:prstGeom prst="chevron">
              <a:avLst>
                <a:gd name="adj" fmla="val 34828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Chevron 16"/>
            <p:cNvSpPr/>
            <p:nvPr/>
          </p:nvSpPr>
          <p:spPr>
            <a:xfrm>
              <a:off x="2362200" y="5257800"/>
              <a:ext cx="1143000" cy="838200"/>
            </a:xfrm>
            <a:prstGeom prst="chevron">
              <a:avLst>
                <a:gd name="adj" fmla="val 34828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Chevron 17"/>
            <p:cNvSpPr/>
            <p:nvPr/>
          </p:nvSpPr>
          <p:spPr>
            <a:xfrm>
              <a:off x="3352800" y="5257800"/>
              <a:ext cx="1143000" cy="838200"/>
            </a:xfrm>
            <a:prstGeom prst="chevron">
              <a:avLst>
                <a:gd name="adj" fmla="val 34828"/>
              </a:avLst>
            </a:prstGeom>
            <a:noFill/>
            <a:ln>
              <a:solidFill>
                <a:srgbClr val="99F34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Chevron 18"/>
            <p:cNvSpPr/>
            <p:nvPr/>
          </p:nvSpPr>
          <p:spPr>
            <a:xfrm>
              <a:off x="4343400" y="5257800"/>
              <a:ext cx="1143000" cy="838200"/>
            </a:xfrm>
            <a:prstGeom prst="chevron">
              <a:avLst>
                <a:gd name="adj" fmla="val 34828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7315199" y="5257800"/>
              <a:ext cx="992189" cy="838200"/>
            </a:xfrm>
            <a:custGeom>
              <a:avLst/>
              <a:gdLst>
                <a:gd name="connsiteX0" fmla="*/ 0 w 850107"/>
                <a:gd name="connsiteY0" fmla="*/ 0 h 857250"/>
                <a:gd name="connsiteX1" fmla="*/ 292894 w 850107"/>
                <a:gd name="connsiteY1" fmla="*/ 423863 h 857250"/>
                <a:gd name="connsiteX2" fmla="*/ 4763 w 850107"/>
                <a:gd name="connsiteY2" fmla="*/ 857250 h 857250"/>
                <a:gd name="connsiteX3" fmla="*/ 850107 w 850107"/>
                <a:gd name="connsiteY3" fmla="*/ 857250 h 857250"/>
                <a:gd name="connsiteX4" fmla="*/ 850107 w 850107"/>
                <a:gd name="connsiteY4" fmla="*/ 14288 h 857250"/>
                <a:gd name="connsiteX5" fmla="*/ 0 w 850107"/>
                <a:gd name="connsiteY5" fmla="*/ 0 h 857250"/>
                <a:gd name="connsiteX0" fmla="*/ 0 w 850107"/>
                <a:gd name="connsiteY0" fmla="*/ 0 h 857250"/>
                <a:gd name="connsiteX1" fmla="*/ 292894 w 850107"/>
                <a:gd name="connsiteY1" fmla="*/ 423863 h 857250"/>
                <a:gd name="connsiteX2" fmla="*/ 4763 w 850107"/>
                <a:gd name="connsiteY2" fmla="*/ 857250 h 857250"/>
                <a:gd name="connsiteX3" fmla="*/ 850107 w 850107"/>
                <a:gd name="connsiteY3" fmla="*/ 857250 h 857250"/>
                <a:gd name="connsiteX4" fmla="*/ 845344 w 850107"/>
                <a:gd name="connsiteY4" fmla="*/ 9525 h 857250"/>
                <a:gd name="connsiteX5" fmla="*/ 0 w 850107"/>
                <a:gd name="connsiteY5" fmla="*/ 0 h 857250"/>
                <a:gd name="connsiteX0" fmla="*/ 2381 w 845344"/>
                <a:gd name="connsiteY0" fmla="*/ 0 h 847725"/>
                <a:gd name="connsiteX1" fmla="*/ 288131 w 845344"/>
                <a:gd name="connsiteY1" fmla="*/ 414338 h 847725"/>
                <a:gd name="connsiteX2" fmla="*/ 0 w 845344"/>
                <a:gd name="connsiteY2" fmla="*/ 847725 h 847725"/>
                <a:gd name="connsiteX3" fmla="*/ 845344 w 845344"/>
                <a:gd name="connsiteY3" fmla="*/ 847725 h 847725"/>
                <a:gd name="connsiteX4" fmla="*/ 840581 w 845344"/>
                <a:gd name="connsiteY4" fmla="*/ 0 h 847725"/>
                <a:gd name="connsiteX5" fmla="*/ 2381 w 845344"/>
                <a:gd name="connsiteY5" fmla="*/ 0 h 847725"/>
                <a:gd name="connsiteX0" fmla="*/ 1 w 842964"/>
                <a:gd name="connsiteY0" fmla="*/ 0 h 847725"/>
                <a:gd name="connsiteX1" fmla="*/ 285751 w 842964"/>
                <a:gd name="connsiteY1" fmla="*/ 414338 h 847725"/>
                <a:gd name="connsiteX2" fmla="*/ 0 w 842964"/>
                <a:gd name="connsiteY2" fmla="*/ 838200 h 847725"/>
                <a:gd name="connsiteX3" fmla="*/ 842964 w 842964"/>
                <a:gd name="connsiteY3" fmla="*/ 847725 h 847725"/>
                <a:gd name="connsiteX4" fmla="*/ 838201 w 842964"/>
                <a:gd name="connsiteY4" fmla="*/ 0 h 847725"/>
                <a:gd name="connsiteX5" fmla="*/ 1 w 842964"/>
                <a:gd name="connsiteY5" fmla="*/ 0 h 847725"/>
                <a:gd name="connsiteX0" fmla="*/ 1 w 839789"/>
                <a:gd name="connsiteY0" fmla="*/ 0 h 838200"/>
                <a:gd name="connsiteX1" fmla="*/ 285751 w 839789"/>
                <a:gd name="connsiteY1" fmla="*/ 414338 h 838200"/>
                <a:gd name="connsiteX2" fmla="*/ 0 w 839789"/>
                <a:gd name="connsiteY2" fmla="*/ 838200 h 838200"/>
                <a:gd name="connsiteX3" fmla="*/ 838200 w 839789"/>
                <a:gd name="connsiteY3" fmla="*/ 838200 h 838200"/>
                <a:gd name="connsiteX4" fmla="*/ 838201 w 839789"/>
                <a:gd name="connsiteY4" fmla="*/ 0 h 838200"/>
                <a:gd name="connsiteX5" fmla="*/ 1 w 839789"/>
                <a:gd name="connsiteY5" fmla="*/ 0 h 838200"/>
                <a:gd name="connsiteX0" fmla="*/ 1 w 992189"/>
                <a:gd name="connsiteY0" fmla="*/ 0 h 838200"/>
                <a:gd name="connsiteX1" fmla="*/ 285751 w 992189"/>
                <a:gd name="connsiteY1" fmla="*/ 414338 h 838200"/>
                <a:gd name="connsiteX2" fmla="*/ 0 w 992189"/>
                <a:gd name="connsiteY2" fmla="*/ 838200 h 838200"/>
                <a:gd name="connsiteX3" fmla="*/ 838200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85751 w 992189"/>
                <a:gd name="connsiteY1" fmla="*/ 414338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71464 w 992189"/>
                <a:gd name="connsiteY1" fmla="*/ 414338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85752 w 992189"/>
                <a:gd name="connsiteY1" fmla="*/ 416719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189" h="838200">
                  <a:moveTo>
                    <a:pt x="1" y="0"/>
                  </a:moveTo>
                  <a:lnTo>
                    <a:pt x="285752" y="416719"/>
                  </a:lnTo>
                  <a:lnTo>
                    <a:pt x="0" y="838200"/>
                  </a:lnTo>
                  <a:lnTo>
                    <a:pt x="990601" y="838200"/>
                  </a:lnTo>
                  <a:cubicBezTo>
                    <a:pt x="989013" y="555625"/>
                    <a:pt x="992189" y="282575"/>
                    <a:pt x="990601" y="0"/>
                  </a:cubicBezTo>
                  <a:lnTo>
                    <a:pt x="1" y="0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5334000" y="4948238"/>
              <a:ext cx="1140619" cy="1147762"/>
            </a:xfrm>
            <a:custGeom>
              <a:avLst/>
              <a:gdLst>
                <a:gd name="connsiteX0" fmla="*/ 0 w 850107"/>
                <a:gd name="connsiteY0" fmla="*/ 0 h 857250"/>
                <a:gd name="connsiteX1" fmla="*/ 292894 w 850107"/>
                <a:gd name="connsiteY1" fmla="*/ 423863 h 857250"/>
                <a:gd name="connsiteX2" fmla="*/ 4763 w 850107"/>
                <a:gd name="connsiteY2" fmla="*/ 857250 h 857250"/>
                <a:gd name="connsiteX3" fmla="*/ 850107 w 850107"/>
                <a:gd name="connsiteY3" fmla="*/ 857250 h 857250"/>
                <a:gd name="connsiteX4" fmla="*/ 850107 w 850107"/>
                <a:gd name="connsiteY4" fmla="*/ 14288 h 857250"/>
                <a:gd name="connsiteX5" fmla="*/ 0 w 850107"/>
                <a:gd name="connsiteY5" fmla="*/ 0 h 857250"/>
                <a:gd name="connsiteX0" fmla="*/ 0 w 850107"/>
                <a:gd name="connsiteY0" fmla="*/ 0 h 857250"/>
                <a:gd name="connsiteX1" fmla="*/ 292894 w 850107"/>
                <a:gd name="connsiteY1" fmla="*/ 423863 h 857250"/>
                <a:gd name="connsiteX2" fmla="*/ 4763 w 850107"/>
                <a:gd name="connsiteY2" fmla="*/ 857250 h 857250"/>
                <a:gd name="connsiteX3" fmla="*/ 850107 w 850107"/>
                <a:gd name="connsiteY3" fmla="*/ 857250 h 857250"/>
                <a:gd name="connsiteX4" fmla="*/ 845344 w 850107"/>
                <a:gd name="connsiteY4" fmla="*/ 9525 h 857250"/>
                <a:gd name="connsiteX5" fmla="*/ 0 w 850107"/>
                <a:gd name="connsiteY5" fmla="*/ 0 h 857250"/>
                <a:gd name="connsiteX0" fmla="*/ 2381 w 845344"/>
                <a:gd name="connsiteY0" fmla="*/ 0 h 847725"/>
                <a:gd name="connsiteX1" fmla="*/ 288131 w 845344"/>
                <a:gd name="connsiteY1" fmla="*/ 414338 h 847725"/>
                <a:gd name="connsiteX2" fmla="*/ 0 w 845344"/>
                <a:gd name="connsiteY2" fmla="*/ 847725 h 847725"/>
                <a:gd name="connsiteX3" fmla="*/ 845344 w 845344"/>
                <a:gd name="connsiteY3" fmla="*/ 847725 h 847725"/>
                <a:gd name="connsiteX4" fmla="*/ 840581 w 845344"/>
                <a:gd name="connsiteY4" fmla="*/ 0 h 847725"/>
                <a:gd name="connsiteX5" fmla="*/ 2381 w 845344"/>
                <a:gd name="connsiteY5" fmla="*/ 0 h 847725"/>
                <a:gd name="connsiteX0" fmla="*/ 1 w 842964"/>
                <a:gd name="connsiteY0" fmla="*/ 0 h 847725"/>
                <a:gd name="connsiteX1" fmla="*/ 285751 w 842964"/>
                <a:gd name="connsiteY1" fmla="*/ 414338 h 847725"/>
                <a:gd name="connsiteX2" fmla="*/ 0 w 842964"/>
                <a:gd name="connsiteY2" fmla="*/ 838200 h 847725"/>
                <a:gd name="connsiteX3" fmla="*/ 842964 w 842964"/>
                <a:gd name="connsiteY3" fmla="*/ 847725 h 847725"/>
                <a:gd name="connsiteX4" fmla="*/ 838201 w 842964"/>
                <a:gd name="connsiteY4" fmla="*/ 0 h 847725"/>
                <a:gd name="connsiteX5" fmla="*/ 1 w 842964"/>
                <a:gd name="connsiteY5" fmla="*/ 0 h 847725"/>
                <a:gd name="connsiteX0" fmla="*/ 1 w 839789"/>
                <a:gd name="connsiteY0" fmla="*/ 0 h 838200"/>
                <a:gd name="connsiteX1" fmla="*/ 285751 w 839789"/>
                <a:gd name="connsiteY1" fmla="*/ 414338 h 838200"/>
                <a:gd name="connsiteX2" fmla="*/ 0 w 839789"/>
                <a:gd name="connsiteY2" fmla="*/ 838200 h 838200"/>
                <a:gd name="connsiteX3" fmla="*/ 838200 w 839789"/>
                <a:gd name="connsiteY3" fmla="*/ 838200 h 838200"/>
                <a:gd name="connsiteX4" fmla="*/ 838201 w 839789"/>
                <a:gd name="connsiteY4" fmla="*/ 0 h 838200"/>
                <a:gd name="connsiteX5" fmla="*/ 1 w 839789"/>
                <a:gd name="connsiteY5" fmla="*/ 0 h 838200"/>
                <a:gd name="connsiteX0" fmla="*/ 1 w 992189"/>
                <a:gd name="connsiteY0" fmla="*/ 0 h 838200"/>
                <a:gd name="connsiteX1" fmla="*/ 285751 w 992189"/>
                <a:gd name="connsiteY1" fmla="*/ 414338 h 838200"/>
                <a:gd name="connsiteX2" fmla="*/ 0 w 992189"/>
                <a:gd name="connsiteY2" fmla="*/ 838200 h 838200"/>
                <a:gd name="connsiteX3" fmla="*/ 838200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85751 w 992189"/>
                <a:gd name="connsiteY1" fmla="*/ 414338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71464 w 992189"/>
                <a:gd name="connsiteY1" fmla="*/ 414338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85752 w 992189"/>
                <a:gd name="connsiteY1" fmla="*/ 416719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0601"/>
                <a:gd name="connsiteY0" fmla="*/ 0 h 838200"/>
                <a:gd name="connsiteX1" fmla="*/ 285752 w 990601"/>
                <a:gd name="connsiteY1" fmla="*/ 416719 h 838200"/>
                <a:gd name="connsiteX2" fmla="*/ 0 w 990601"/>
                <a:gd name="connsiteY2" fmla="*/ 838200 h 838200"/>
                <a:gd name="connsiteX3" fmla="*/ 990601 w 990601"/>
                <a:gd name="connsiteY3" fmla="*/ 838200 h 838200"/>
                <a:gd name="connsiteX4" fmla="*/ 838200 w 990601"/>
                <a:gd name="connsiteY4" fmla="*/ 0 h 838200"/>
                <a:gd name="connsiteX5" fmla="*/ 1 w 990601"/>
                <a:gd name="connsiteY5" fmla="*/ 0 h 838200"/>
                <a:gd name="connsiteX0" fmla="*/ 1 w 839788"/>
                <a:gd name="connsiteY0" fmla="*/ 0 h 838200"/>
                <a:gd name="connsiteX1" fmla="*/ 285752 w 839788"/>
                <a:gd name="connsiteY1" fmla="*/ 416719 h 838200"/>
                <a:gd name="connsiteX2" fmla="*/ 0 w 839788"/>
                <a:gd name="connsiteY2" fmla="*/ 838200 h 838200"/>
                <a:gd name="connsiteX3" fmla="*/ 838200 w 839788"/>
                <a:gd name="connsiteY3" fmla="*/ 838200 h 838200"/>
                <a:gd name="connsiteX4" fmla="*/ 838200 w 839788"/>
                <a:gd name="connsiteY4" fmla="*/ 0 h 838200"/>
                <a:gd name="connsiteX5" fmla="*/ 1 w 839788"/>
                <a:gd name="connsiteY5" fmla="*/ 0 h 838200"/>
                <a:gd name="connsiteX0" fmla="*/ 1 w 977503"/>
                <a:gd name="connsiteY0" fmla="*/ 0 h 838200"/>
                <a:gd name="connsiteX1" fmla="*/ 285752 w 977503"/>
                <a:gd name="connsiteY1" fmla="*/ 416719 h 838200"/>
                <a:gd name="connsiteX2" fmla="*/ 0 w 977503"/>
                <a:gd name="connsiteY2" fmla="*/ 838200 h 838200"/>
                <a:gd name="connsiteX3" fmla="*/ 838200 w 977503"/>
                <a:gd name="connsiteY3" fmla="*/ 838200 h 838200"/>
                <a:gd name="connsiteX4" fmla="*/ 835819 w 977503"/>
                <a:gd name="connsiteY4" fmla="*/ 414338 h 838200"/>
                <a:gd name="connsiteX5" fmla="*/ 838200 w 977503"/>
                <a:gd name="connsiteY5" fmla="*/ 0 h 838200"/>
                <a:gd name="connsiteX6" fmla="*/ 1 w 977503"/>
                <a:gd name="connsiteY6" fmla="*/ 0 h 838200"/>
                <a:gd name="connsiteX0" fmla="*/ 1 w 1140619"/>
                <a:gd name="connsiteY0" fmla="*/ 0 h 838200"/>
                <a:gd name="connsiteX1" fmla="*/ 285752 w 1140619"/>
                <a:gd name="connsiteY1" fmla="*/ 416719 h 838200"/>
                <a:gd name="connsiteX2" fmla="*/ 0 w 1140619"/>
                <a:gd name="connsiteY2" fmla="*/ 838200 h 838200"/>
                <a:gd name="connsiteX3" fmla="*/ 838200 w 1140619"/>
                <a:gd name="connsiteY3" fmla="*/ 838200 h 838200"/>
                <a:gd name="connsiteX4" fmla="*/ 1140619 w 1140619"/>
                <a:gd name="connsiteY4" fmla="*/ 426244 h 838200"/>
                <a:gd name="connsiteX5" fmla="*/ 838200 w 1140619"/>
                <a:gd name="connsiteY5" fmla="*/ 0 h 838200"/>
                <a:gd name="connsiteX6" fmla="*/ 1 w 1140619"/>
                <a:gd name="connsiteY6" fmla="*/ 0 h 838200"/>
                <a:gd name="connsiteX0" fmla="*/ 1 w 1140619"/>
                <a:gd name="connsiteY0" fmla="*/ 0 h 838200"/>
                <a:gd name="connsiteX1" fmla="*/ 285752 w 1140619"/>
                <a:gd name="connsiteY1" fmla="*/ 416719 h 838200"/>
                <a:gd name="connsiteX2" fmla="*/ 0 w 1140619"/>
                <a:gd name="connsiteY2" fmla="*/ 838200 h 838200"/>
                <a:gd name="connsiteX3" fmla="*/ 838200 w 1140619"/>
                <a:gd name="connsiteY3" fmla="*/ 838200 h 838200"/>
                <a:gd name="connsiteX4" fmla="*/ 1140619 w 1140619"/>
                <a:gd name="connsiteY4" fmla="*/ 426244 h 838200"/>
                <a:gd name="connsiteX5" fmla="*/ 838200 w 1140619"/>
                <a:gd name="connsiteY5" fmla="*/ 0 h 838200"/>
                <a:gd name="connsiteX6" fmla="*/ 1 w 1140619"/>
                <a:gd name="connsiteY6" fmla="*/ 0 h 838200"/>
                <a:gd name="connsiteX0" fmla="*/ 1 w 1140619"/>
                <a:gd name="connsiteY0" fmla="*/ 0 h 838200"/>
                <a:gd name="connsiteX1" fmla="*/ 285752 w 1140619"/>
                <a:gd name="connsiteY1" fmla="*/ 416719 h 838200"/>
                <a:gd name="connsiteX2" fmla="*/ 0 w 1140619"/>
                <a:gd name="connsiteY2" fmla="*/ 838200 h 838200"/>
                <a:gd name="connsiteX3" fmla="*/ 838200 w 1140619"/>
                <a:gd name="connsiteY3" fmla="*/ 838200 h 838200"/>
                <a:gd name="connsiteX4" fmla="*/ 1140619 w 1140619"/>
                <a:gd name="connsiteY4" fmla="*/ 426244 h 838200"/>
                <a:gd name="connsiteX5" fmla="*/ 838200 w 1140619"/>
                <a:gd name="connsiteY5" fmla="*/ 0 h 838200"/>
                <a:gd name="connsiteX6" fmla="*/ 1 w 1140619"/>
                <a:gd name="connsiteY6" fmla="*/ 0 h 838200"/>
                <a:gd name="connsiteX0" fmla="*/ 1 w 1140619"/>
                <a:gd name="connsiteY0" fmla="*/ 0 h 838200"/>
                <a:gd name="connsiteX1" fmla="*/ 285752 w 1140619"/>
                <a:gd name="connsiteY1" fmla="*/ 416719 h 838200"/>
                <a:gd name="connsiteX2" fmla="*/ 0 w 1140619"/>
                <a:gd name="connsiteY2" fmla="*/ 838200 h 838200"/>
                <a:gd name="connsiteX3" fmla="*/ 838200 w 1140619"/>
                <a:gd name="connsiteY3" fmla="*/ 838200 h 838200"/>
                <a:gd name="connsiteX4" fmla="*/ 1140619 w 1140619"/>
                <a:gd name="connsiteY4" fmla="*/ 426244 h 838200"/>
                <a:gd name="connsiteX5" fmla="*/ 838200 w 1140619"/>
                <a:gd name="connsiteY5" fmla="*/ 0 h 838200"/>
                <a:gd name="connsiteX6" fmla="*/ 1 w 1140619"/>
                <a:gd name="connsiteY6" fmla="*/ 0 h 838200"/>
                <a:gd name="connsiteX0" fmla="*/ 1 w 1140619"/>
                <a:gd name="connsiteY0" fmla="*/ 0 h 838200"/>
                <a:gd name="connsiteX1" fmla="*/ 285752 w 1140619"/>
                <a:gd name="connsiteY1" fmla="*/ 416719 h 838200"/>
                <a:gd name="connsiteX2" fmla="*/ 0 w 1140619"/>
                <a:gd name="connsiteY2" fmla="*/ 838200 h 838200"/>
                <a:gd name="connsiteX3" fmla="*/ 838200 w 1140619"/>
                <a:gd name="connsiteY3" fmla="*/ 838200 h 838200"/>
                <a:gd name="connsiteX4" fmla="*/ 1140619 w 1140619"/>
                <a:gd name="connsiteY4" fmla="*/ 426244 h 838200"/>
                <a:gd name="connsiteX5" fmla="*/ 838200 w 1140619"/>
                <a:gd name="connsiteY5" fmla="*/ 0 h 838200"/>
                <a:gd name="connsiteX6" fmla="*/ 1 w 1140619"/>
                <a:gd name="connsiteY6" fmla="*/ 0 h 838200"/>
                <a:gd name="connsiteX0" fmla="*/ 1 w 1140619"/>
                <a:gd name="connsiteY0" fmla="*/ 0 h 838200"/>
                <a:gd name="connsiteX1" fmla="*/ 285752 w 1140619"/>
                <a:gd name="connsiteY1" fmla="*/ 416719 h 838200"/>
                <a:gd name="connsiteX2" fmla="*/ 0 w 1140619"/>
                <a:gd name="connsiteY2" fmla="*/ 838200 h 838200"/>
                <a:gd name="connsiteX3" fmla="*/ 838200 w 1140619"/>
                <a:gd name="connsiteY3" fmla="*/ 838200 h 838200"/>
                <a:gd name="connsiteX4" fmla="*/ 1140619 w 1140619"/>
                <a:gd name="connsiteY4" fmla="*/ 426244 h 838200"/>
                <a:gd name="connsiteX5" fmla="*/ 838200 w 1140619"/>
                <a:gd name="connsiteY5" fmla="*/ 0 h 838200"/>
                <a:gd name="connsiteX6" fmla="*/ 426244 w 1140619"/>
                <a:gd name="connsiteY6" fmla="*/ 0 h 838200"/>
                <a:gd name="connsiteX7" fmla="*/ 1 w 1140619"/>
                <a:gd name="connsiteY7" fmla="*/ 0 h 838200"/>
                <a:gd name="connsiteX0" fmla="*/ 1 w 1140619"/>
                <a:gd name="connsiteY0" fmla="*/ 309562 h 1147762"/>
                <a:gd name="connsiteX1" fmla="*/ 285752 w 1140619"/>
                <a:gd name="connsiteY1" fmla="*/ 726281 h 1147762"/>
                <a:gd name="connsiteX2" fmla="*/ 0 w 1140619"/>
                <a:gd name="connsiteY2" fmla="*/ 1147762 h 1147762"/>
                <a:gd name="connsiteX3" fmla="*/ 838200 w 1140619"/>
                <a:gd name="connsiteY3" fmla="*/ 1147762 h 1147762"/>
                <a:gd name="connsiteX4" fmla="*/ 1140619 w 1140619"/>
                <a:gd name="connsiteY4" fmla="*/ 735806 h 1147762"/>
                <a:gd name="connsiteX5" fmla="*/ 838200 w 1140619"/>
                <a:gd name="connsiteY5" fmla="*/ 309562 h 1147762"/>
                <a:gd name="connsiteX6" fmla="*/ 419100 w 1140619"/>
                <a:gd name="connsiteY6" fmla="*/ 0 h 1147762"/>
                <a:gd name="connsiteX7" fmla="*/ 1 w 1140619"/>
                <a:gd name="connsiteY7" fmla="*/ 309562 h 11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0619" h="1147762">
                  <a:moveTo>
                    <a:pt x="1" y="309562"/>
                  </a:moveTo>
                  <a:lnTo>
                    <a:pt x="285752" y="726281"/>
                  </a:lnTo>
                  <a:lnTo>
                    <a:pt x="0" y="1147762"/>
                  </a:lnTo>
                  <a:lnTo>
                    <a:pt x="838200" y="1147762"/>
                  </a:lnTo>
                  <a:cubicBezTo>
                    <a:pt x="1127522" y="746124"/>
                    <a:pt x="847725" y="1137444"/>
                    <a:pt x="1140619" y="735806"/>
                  </a:cubicBezTo>
                  <a:lnTo>
                    <a:pt x="838200" y="309562"/>
                  </a:lnTo>
                  <a:lnTo>
                    <a:pt x="419100" y="0"/>
                  </a:lnTo>
                  <a:lnTo>
                    <a:pt x="1" y="30956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Chevron 28"/>
            <p:cNvSpPr/>
            <p:nvPr/>
          </p:nvSpPr>
          <p:spPr>
            <a:xfrm>
              <a:off x="6324600" y="5257800"/>
              <a:ext cx="1143000" cy="838200"/>
            </a:xfrm>
            <a:prstGeom prst="chevron">
              <a:avLst>
                <a:gd name="adj" fmla="val 34828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/>
            <p:cNvSpPr/>
            <p:nvPr/>
          </p:nvSpPr>
          <p:spPr>
            <a:xfrm rot="16200000">
              <a:off x="5249055" y="4191795"/>
              <a:ext cx="992189" cy="838200"/>
            </a:xfrm>
            <a:custGeom>
              <a:avLst/>
              <a:gdLst>
                <a:gd name="connsiteX0" fmla="*/ 0 w 850107"/>
                <a:gd name="connsiteY0" fmla="*/ 0 h 857250"/>
                <a:gd name="connsiteX1" fmla="*/ 292894 w 850107"/>
                <a:gd name="connsiteY1" fmla="*/ 423863 h 857250"/>
                <a:gd name="connsiteX2" fmla="*/ 4763 w 850107"/>
                <a:gd name="connsiteY2" fmla="*/ 857250 h 857250"/>
                <a:gd name="connsiteX3" fmla="*/ 850107 w 850107"/>
                <a:gd name="connsiteY3" fmla="*/ 857250 h 857250"/>
                <a:gd name="connsiteX4" fmla="*/ 850107 w 850107"/>
                <a:gd name="connsiteY4" fmla="*/ 14288 h 857250"/>
                <a:gd name="connsiteX5" fmla="*/ 0 w 850107"/>
                <a:gd name="connsiteY5" fmla="*/ 0 h 857250"/>
                <a:gd name="connsiteX0" fmla="*/ 0 w 850107"/>
                <a:gd name="connsiteY0" fmla="*/ 0 h 857250"/>
                <a:gd name="connsiteX1" fmla="*/ 292894 w 850107"/>
                <a:gd name="connsiteY1" fmla="*/ 423863 h 857250"/>
                <a:gd name="connsiteX2" fmla="*/ 4763 w 850107"/>
                <a:gd name="connsiteY2" fmla="*/ 857250 h 857250"/>
                <a:gd name="connsiteX3" fmla="*/ 850107 w 850107"/>
                <a:gd name="connsiteY3" fmla="*/ 857250 h 857250"/>
                <a:gd name="connsiteX4" fmla="*/ 845344 w 850107"/>
                <a:gd name="connsiteY4" fmla="*/ 9525 h 857250"/>
                <a:gd name="connsiteX5" fmla="*/ 0 w 850107"/>
                <a:gd name="connsiteY5" fmla="*/ 0 h 857250"/>
                <a:gd name="connsiteX0" fmla="*/ 2381 w 845344"/>
                <a:gd name="connsiteY0" fmla="*/ 0 h 847725"/>
                <a:gd name="connsiteX1" fmla="*/ 288131 w 845344"/>
                <a:gd name="connsiteY1" fmla="*/ 414338 h 847725"/>
                <a:gd name="connsiteX2" fmla="*/ 0 w 845344"/>
                <a:gd name="connsiteY2" fmla="*/ 847725 h 847725"/>
                <a:gd name="connsiteX3" fmla="*/ 845344 w 845344"/>
                <a:gd name="connsiteY3" fmla="*/ 847725 h 847725"/>
                <a:gd name="connsiteX4" fmla="*/ 840581 w 845344"/>
                <a:gd name="connsiteY4" fmla="*/ 0 h 847725"/>
                <a:gd name="connsiteX5" fmla="*/ 2381 w 845344"/>
                <a:gd name="connsiteY5" fmla="*/ 0 h 847725"/>
                <a:gd name="connsiteX0" fmla="*/ 1 w 842964"/>
                <a:gd name="connsiteY0" fmla="*/ 0 h 847725"/>
                <a:gd name="connsiteX1" fmla="*/ 285751 w 842964"/>
                <a:gd name="connsiteY1" fmla="*/ 414338 h 847725"/>
                <a:gd name="connsiteX2" fmla="*/ 0 w 842964"/>
                <a:gd name="connsiteY2" fmla="*/ 838200 h 847725"/>
                <a:gd name="connsiteX3" fmla="*/ 842964 w 842964"/>
                <a:gd name="connsiteY3" fmla="*/ 847725 h 847725"/>
                <a:gd name="connsiteX4" fmla="*/ 838201 w 842964"/>
                <a:gd name="connsiteY4" fmla="*/ 0 h 847725"/>
                <a:gd name="connsiteX5" fmla="*/ 1 w 842964"/>
                <a:gd name="connsiteY5" fmla="*/ 0 h 847725"/>
                <a:gd name="connsiteX0" fmla="*/ 1 w 839789"/>
                <a:gd name="connsiteY0" fmla="*/ 0 h 838200"/>
                <a:gd name="connsiteX1" fmla="*/ 285751 w 839789"/>
                <a:gd name="connsiteY1" fmla="*/ 414338 h 838200"/>
                <a:gd name="connsiteX2" fmla="*/ 0 w 839789"/>
                <a:gd name="connsiteY2" fmla="*/ 838200 h 838200"/>
                <a:gd name="connsiteX3" fmla="*/ 838200 w 839789"/>
                <a:gd name="connsiteY3" fmla="*/ 838200 h 838200"/>
                <a:gd name="connsiteX4" fmla="*/ 838201 w 839789"/>
                <a:gd name="connsiteY4" fmla="*/ 0 h 838200"/>
                <a:gd name="connsiteX5" fmla="*/ 1 w 839789"/>
                <a:gd name="connsiteY5" fmla="*/ 0 h 838200"/>
                <a:gd name="connsiteX0" fmla="*/ 1 w 992189"/>
                <a:gd name="connsiteY0" fmla="*/ 0 h 838200"/>
                <a:gd name="connsiteX1" fmla="*/ 285751 w 992189"/>
                <a:gd name="connsiteY1" fmla="*/ 414338 h 838200"/>
                <a:gd name="connsiteX2" fmla="*/ 0 w 992189"/>
                <a:gd name="connsiteY2" fmla="*/ 838200 h 838200"/>
                <a:gd name="connsiteX3" fmla="*/ 838200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85751 w 992189"/>
                <a:gd name="connsiteY1" fmla="*/ 414338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71464 w 992189"/>
                <a:gd name="connsiteY1" fmla="*/ 414338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  <a:gd name="connsiteX0" fmla="*/ 1 w 992189"/>
                <a:gd name="connsiteY0" fmla="*/ 0 h 838200"/>
                <a:gd name="connsiteX1" fmla="*/ 285752 w 992189"/>
                <a:gd name="connsiteY1" fmla="*/ 416719 h 838200"/>
                <a:gd name="connsiteX2" fmla="*/ 0 w 992189"/>
                <a:gd name="connsiteY2" fmla="*/ 838200 h 838200"/>
                <a:gd name="connsiteX3" fmla="*/ 990601 w 992189"/>
                <a:gd name="connsiteY3" fmla="*/ 838200 h 838200"/>
                <a:gd name="connsiteX4" fmla="*/ 990601 w 992189"/>
                <a:gd name="connsiteY4" fmla="*/ 0 h 838200"/>
                <a:gd name="connsiteX5" fmla="*/ 1 w 992189"/>
                <a:gd name="connsiteY5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189" h="838200">
                  <a:moveTo>
                    <a:pt x="1" y="0"/>
                  </a:moveTo>
                  <a:lnTo>
                    <a:pt x="285752" y="416719"/>
                  </a:lnTo>
                  <a:lnTo>
                    <a:pt x="0" y="838200"/>
                  </a:lnTo>
                  <a:lnTo>
                    <a:pt x="990601" y="838200"/>
                  </a:lnTo>
                  <a:cubicBezTo>
                    <a:pt x="989013" y="555625"/>
                    <a:pt x="992189" y="282575"/>
                    <a:pt x="990601" y="0"/>
                  </a:cubicBezTo>
                  <a:lnTo>
                    <a:pt x="1" y="0"/>
                  </a:lnTo>
                  <a:close/>
                </a:path>
              </a:pathLst>
            </a:custGeom>
            <a:noFill/>
            <a:ln>
              <a:solidFill>
                <a:srgbClr val="99F34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Microsoft Office PowerPoint</Application>
  <PresentationFormat>On-screen Show (4:3)</PresentationFormat>
  <Paragraphs>284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IKMB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Gabrielle Bertier</cp:lastModifiedBy>
  <cp:revision>183</cp:revision>
  <dcterms:created xsi:type="dcterms:W3CDTF">2010-08-16T16:12:45Z</dcterms:created>
  <dcterms:modified xsi:type="dcterms:W3CDTF">2012-04-19T13:27:11Z</dcterms:modified>
</cp:coreProperties>
</file>